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9144000" cy="5143500" type="screen16x9"/>
  <p:notesSz cx="6858000" cy="9144000"/>
  <p:embeddedFontLst>
    <p:embeddedFont>
      <p:font typeface="Lato" panose="020B0604020202020204" charset="0"/>
      <p:regular r:id="rId54"/>
      <p:bold r:id="rId55"/>
      <p:italic r:id="rId56"/>
      <p:boldItalic r:id="rId57"/>
    </p:embeddedFont>
    <p:embeddedFont>
      <p:font typeface="Cambria" panose="02040503050406030204" pitchFamily="18" charset="0"/>
      <p:regular r:id="rId58"/>
      <p:bold r:id="rId59"/>
      <p:italic r:id="rId60"/>
      <p:boldItalic r:id="rId61"/>
    </p:embeddedFont>
    <p:embeddedFont>
      <p:font typeface="Montserrat" panose="020B0604020202020204" charset="0"/>
      <p:regular r:id="rId62"/>
      <p:bold r:id="rId63"/>
      <p:italic r:id="rId64"/>
      <p:boldItalic r:id="rId65"/>
    </p:embeddedFont>
    <p:embeddedFont>
      <p:font typeface="Nunito" panose="020B0604020202020204" charset="0"/>
      <p:regular r:id="rId66"/>
      <p:bold r:id="rId67"/>
      <p:italic r:id="rId68"/>
      <p:boldItalic r:id="rId69"/>
    </p:embeddedFont>
    <p:embeddedFont>
      <p:font typeface="Raleway" panose="020B0604020202020204" charset="0"/>
      <p:regular r:id="rId70"/>
      <p:bold r:id="rId71"/>
      <p:italic r:id="rId72"/>
      <p:boldItalic r:id="rId73"/>
    </p:embeddedFont>
    <p:embeddedFont>
      <p:font typeface="Cambria Math" panose="02040503050406030204" pitchFamily="18" charset="0"/>
      <p:regular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5" roundtripDataSignature="AMtx7mgRMsTR+gHqvYdPp9BJ2FoeDfU8S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E93F2B-9322-485D-A26D-9A3057FAE2E9}">
  <a:tblStyle styleId="{2DE93F2B-9322-485D-A26D-9A3057FAE2E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font" Target="fonts/font1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font" Target="fonts/font21.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18.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effcf5666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geffcf5666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f6a9703ee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gf6a9703ee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f6a9703ee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gf6a9703ee6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f355b988b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gf355b988be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f355b988be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 name="Google Shape;331;gf355b988be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355b988be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gf355b988be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f355b988be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f355b988be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f355b988b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gf355b988be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 name="Google Shape;405;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fb85ba2d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 name="Google Shape;442;gfb85ba2d6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fb85ba2d6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 name="Google Shape;449;gfb85ba2d63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fb85ba2d6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gfb85ba2d63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fb85ba2d6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gfb85ba2d63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fb85ba2d6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gfb85ba2d63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b85ba2d6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gfb85ba2d63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fb85ba2d63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gfb85ba2d63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fb85ba2d63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 name="Google Shape;497;gfb85ba2d63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fb85ba2d63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gfb85ba2d63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fb85ba2d63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gfb85ba2d63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fb85ba2d63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9" name="Google Shape;529;gfb85ba2d63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fb85ba2d63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gfb85ba2d63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fccbe570d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7" name="Google Shape;547;gfccbe570d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fb85ba2d63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Google Shape;558;gfb85ba2d63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4" name="Google Shape;56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37"/>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37"/>
          <p:cNvGrpSpPr/>
          <p:nvPr/>
        </p:nvGrpSpPr>
        <p:grpSpPr>
          <a:xfrm>
            <a:off x="830392" y="1191256"/>
            <a:ext cx="745763" cy="45826"/>
            <a:chOff x="4580561" y="2589004"/>
            <a:chExt cx="1064464" cy="25200"/>
          </a:xfrm>
        </p:grpSpPr>
        <p:sp>
          <p:nvSpPr>
            <p:cNvPr id="12" name="Google Shape;12;p3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3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p37"/>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a:endParaRPr/>
          </a:p>
        </p:txBody>
      </p:sp>
      <p:sp>
        <p:nvSpPr>
          <p:cNvPr id="15" name="Google Shape;15;p37"/>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6" name="Google Shape;16;p3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46"/>
          <p:cNvGrpSpPr/>
          <p:nvPr/>
        </p:nvGrpSpPr>
        <p:grpSpPr>
          <a:xfrm>
            <a:off x="830392" y="4169130"/>
            <a:ext cx="745763" cy="45826"/>
            <a:chOff x="4580561" y="2589004"/>
            <a:chExt cx="1064464" cy="25200"/>
          </a:xfrm>
        </p:grpSpPr>
        <p:sp>
          <p:nvSpPr>
            <p:cNvPr id="75" name="Google Shape;75;p46"/>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46"/>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 name="Google Shape;77;p46"/>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46"/>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1600"/>
              </a:spcBef>
              <a:spcAft>
                <a:spcPts val="0"/>
              </a:spcAft>
              <a:buClr>
                <a:schemeClr val="lt1"/>
              </a:buClr>
              <a:buSzPts val="1100"/>
              <a:buChar char="○"/>
              <a:defRPr>
                <a:solidFill>
                  <a:schemeClr val="lt1"/>
                </a:solidFill>
              </a:defRPr>
            </a:lvl2pPr>
            <a:lvl3pPr marL="1371600" lvl="2" indent="-298450" algn="l">
              <a:lnSpc>
                <a:spcPct val="115000"/>
              </a:lnSpc>
              <a:spcBef>
                <a:spcPts val="1600"/>
              </a:spcBef>
              <a:spcAft>
                <a:spcPts val="0"/>
              </a:spcAft>
              <a:buClr>
                <a:schemeClr val="lt1"/>
              </a:buClr>
              <a:buSzPts val="1100"/>
              <a:buChar char="■"/>
              <a:defRPr>
                <a:solidFill>
                  <a:schemeClr val="lt1"/>
                </a:solidFill>
              </a:defRPr>
            </a:lvl3pPr>
            <a:lvl4pPr marL="1828800" lvl="3" indent="-298450" algn="l">
              <a:lnSpc>
                <a:spcPct val="115000"/>
              </a:lnSpc>
              <a:spcBef>
                <a:spcPts val="1600"/>
              </a:spcBef>
              <a:spcAft>
                <a:spcPts val="0"/>
              </a:spcAft>
              <a:buClr>
                <a:schemeClr val="lt1"/>
              </a:buClr>
              <a:buSzPts val="1100"/>
              <a:buChar char="●"/>
              <a:defRPr>
                <a:solidFill>
                  <a:schemeClr val="lt1"/>
                </a:solidFill>
              </a:defRPr>
            </a:lvl4pPr>
            <a:lvl5pPr marL="2286000" lvl="4" indent="-298450" algn="l">
              <a:lnSpc>
                <a:spcPct val="115000"/>
              </a:lnSpc>
              <a:spcBef>
                <a:spcPts val="1600"/>
              </a:spcBef>
              <a:spcAft>
                <a:spcPts val="0"/>
              </a:spcAft>
              <a:buClr>
                <a:schemeClr val="lt1"/>
              </a:buClr>
              <a:buSzPts val="1100"/>
              <a:buChar char="○"/>
              <a:defRPr>
                <a:solidFill>
                  <a:schemeClr val="lt1"/>
                </a:solidFill>
              </a:defRPr>
            </a:lvl5pPr>
            <a:lvl6pPr marL="2743200" lvl="5" indent="-298450" algn="l">
              <a:lnSpc>
                <a:spcPct val="115000"/>
              </a:lnSpc>
              <a:spcBef>
                <a:spcPts val="1600"/>
              </a:spcBef>
              <a:spcAft>
                <a:spcPts val="0"/>
              </a:spcAft>
              <a:buClr>
                <a:schemeClr val="lt1"/>
              </a:buClr>
              <a:buSzPts val="1100"/>
              <a:buChar char="■"/>
              <a:defRPr>
                <a:solidFill>
                  <a:schemeClr val="lt1"/>
                </a:solidFill>
              </a:defRPr>
            </a:lvl6pPr>
            <a:lvl7pPr marL="3200400" lvl="6" indent="-298450" algn="l">
              <a:lnSpc>
                <a:spcPct val="115000"/>
              </a:lnSpc>
              <a:spcBef>
                <a:spcPts val="1600"/>
              </a:spcBef>
              <a:spcAft>
                <a:spcPts val="0"/>
              </a:spcAft>
              <a:buClr>
                <a:schemeClr val="lt1"/>
              </a:buClr>
              <a:buSzPts val="1100"/>
              <a:buChar char="●"/>
              <a:defRPr>
                <a:solidFill>
                  <a:schemeClr val="lt1"/>
                </a:solidFill>
              </a:defRPr>
            </a:lvl7pPr>
            <a:lvl8pPr marL="3657600" lvl="7" indent="-298450" algn="l">
              <a:lnSpc>
                <a:spcPct val="115000"/>
              </a:lnSpc>
              <a:spcBef>
                <a:spcPts val="1600"/>
              </a:spcBef>
              <a:spcAft>
                <a:spcPts val="0"/>
              </a:spcAft>
              <a:buClr>
                <a:schemeClr val="lt1"/>
              </a:buClr>
              <a:buSzPts val="1100"/>
              <a:buChar char="○"/>
              <a:defRPr>
                <a:solidFill>
                  <a:schemeClr val="lt1"/>
                </a:solidFill>
              </a:defRPr>
            </a:lvl8pPr>
            <a:lvl9pPr marL="4114800" lvl="8" indent="-298450" algn="l">
              <a:lnSpc>
                <a:spcPct val="115000"/>
              </a:lnSpc>
              <a:spcBef>
                <a:spcPts val="1600"/>
              </a:spcBef>
              <a:spcAft>
                <a:spcPts val="1600"/>
              </a:spcAft>
              <a:buClr>
                <a:schemeClr val="lt1"/>
              </a:buClr>
              <a:buSzPts val="1100"/>
              <a:buChar char="■"/>
              <a:defRPr>
                <a:solidFill>
                  <a:schemeClr val="lt1"/>
                </a:solidFill>
              </a:defRPr>
            </a:lvl9pPr>
          </a:lstStyle>
          <a:p>
            <a:endParaRPr/>
          </a:p>
        </p:txBody>
      </p:sp>
      <p:sp>
        <p:nvSpPr>
          <p:cNvPr id="79" name="Google Shape;79;p4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4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3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Google Shape;19;p38"/>
          <p:cNvGrpSpPr/>
          <p:nvPr/>
        </p:nvGrpSpPr>
        <p:grpSpPr>
          <a:xfrm>
            <a:off x="830392" y="1191256"/>
            <a:ext cx="745763" cy="45826"/>
            <a:chOff x="4580561" y="2589004"/>
            <a:chExt cx="1064464" cy="25200"/>
          </a:xfrm>
        </p:grpSpPr>
        <p:sp>
          <p:nvSpPr>
            <p:cNvPr id="20" name="Google Shape;20;p3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 name="Google Shape;22;p38"/>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23" name="Google Shape;23;p38"/>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24" name="Google Shape;24;p3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5"/>
        <p:cNvGrpSpPr/>
        <p:nvPr/>
      </p:nvGrpSpPr>
      <p:grpSpPr>
        <a:xfrm>
          <a:off x="0" y="0"/>
          <a:ext cx="0" cy="0"/>
          <a:chOff x="0" y="0"/>
          <a:chExt cx="0" cy="0"/>
        </a:xfrm>
      </p:grpSpPr>
      <p:grpSp>
        <p:nvGrpSpPr>
          <p:cNvPr id="26" name="Google Shape;26;p39"/>
          <p:cNvGrpSpPr/>
          <p:nvPr/>
        </p:nvGrpSpPr>
        <p:grpSpPr>
          <a:xfrm>
            <a:off x="830392" y="1191256"/>
            <a:ext cx="745763" cy="45826"/>
            <a:chOff x="4580561" y="2589004"/>
            <a:chExt cx="1064464" cy="25200"/>
          </a:xfrm>
        </p:grpSpPr>
        <p:sp>
          <p:nvSpPr>
            <p:cNvPr id="27" name="Google Shape;27;p39"/>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9"/>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 name="Google Shape;29;p39"/>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30" name="Google Shape;30;p3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4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 name="Google Shape;33;p40"/>
          <p:cNvGrpSpPr/>
          <p:nvPr/>
        </p:nvGrpSpPr>
        <p:grpSpPr>
          <a:xfrm>
            <a:off x="830392" y="1191256"/>
            <a:ext cx="745763" cy="45826"/>
            <a:chOff x="4580561" y="2589004"/>
            <a:chExt cx="1064464" cy="25200"/>
          </a:xfrm>
        </p:grpSpPr>
        <p:sp>
          <p:nvSpPr>
            <p:cNvPr id="34" name="Google Shape;34;p4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4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 name="Google Shape;36;p40"/>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37" name="Google Shape;37;p40"/>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38" name="Google Shape;38;p40"/>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39" name="Google Shape;39;p4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41"/>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 name="Google Shape;42;p41"/>
          <p:cNvGrpSpPr/>
          <p:nvPr/>
        </p:nvGrpSpPr>
        <p:grpSpPr>
          <a:xfrm>
            <a:off x="830392" y="1191256"/>
            <a:ext cx="745763" cy="45826"/>
            <a:chOff x="4580561" y="2589004"/>
            <a:chExt cx="1064464" cy="25200"/>
          </a:xfrm>
        </p:grpSpPr>
        <p:sp>
          <p:nvSpPr>
            <p:cNvPr id="43" name="Google Shape;43;p4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4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 name="Google Shape;45;p41"/>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46" name="Google Shape;46;p4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4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 name="Google Shape;49;p42"/>
          <p:cNvGrpSpPr/>
          <p:nvPr/>
        </p:nvGrpSpPr>
        <p:grpSpPr>
          <a:xfrm>
            <a:off x="830392" y="1191256"/>
            <a:ext cx="745763" cy="45826"/>
            <a:chOff x="4580561" y="2589004"/>
            <a:chExt cx="1064464" cy="25200"/>
          </a:xfrm>
        </p:grpSpPr>
        <p:sp>
          <p:nvSpPr>
            <p:cNvPr id="50" name="Google Shape;50;p4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4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 name="Google Shape;52;p42"/>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53" name="Google Shape;53;p42"/>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54" name="Google Shape;54;p4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43"/>
          <p:cNvGrpSpPr/>
          <p:nvPr/>
        </p:nvGrpSpPr>
        <p:grpSpPr>
          <a:xfrm>
            <a:off x="830392" y="4169130"/>
            <a:ext cx="745763" cy="45826"/>
            <a:chOff x="4580561" y="2589004"/>
            <a:chExt cx="1064464" cy="25200"/>
          </a:xfrm>
        </p:grpSpPr>
        <p:sp>
          <p:nvSpPr>
            <p:cNvPr id="57" name="Google Shape;57;p4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4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 name="Google Shape;59;p43"/>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60" name="Google Shape;60;p4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44"/>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 name="Google Shape;63;p44"/>
          <p:cNvGrpSpPr/>
          <p:nvPr/>
        </p:nvGrpSpPr>
        <p:grpSpPr>
          <a:xfrm>
            <a:off x="830392" y="1191256"/>
            <a:ext cx="745763" cy="45826"/>
            <a:chOff x="4580561" y="2589004"/>
            <a:chExt cx="1064464" cy="25200"/>
          </a:xfrm>
        </p:grpSpPr>
        <p:sp>
          <p:nvSpPr>
            <p:cNvPr id="64" name="Google Shape;64;p4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4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 name="Google Shape;66;p44"/>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67" name="Google Shape;67;p44"/>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68" name="Google Shape;68;p44"/>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69" name="Google Shape;69;p4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45"/>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300"/>
              <a:buNone/>
              <a:defRPr/>
            </a:lvl1pPr>
          </a:lstStyle>
          <a:p>
            <a:endParaRPr/>
          </a:p>
        </p:txBody>
      </p:sp>
      <p:sp>
        <p:nvSpPr>
          <p:cNvPr id="72" name="Google Shape;72;p4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endParaRPr/>
          </a:p>
        </p:txBody>
      </p:sp>
      <p:sp>
        <p:nvSpPr>
          <p:cNvPr id="7" name="Google Shape;7;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3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uanignaciocavalieri@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mailto:khodadad.pakdaman@gmail.com" TargetMode="External"/><Relationship Id="rId4" Type="http://schemas.openxmlformats.org/officeDocument/2006/relationships/hyperlink" Target="mailto:juanignaciocornet@gmail.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cityscapes-dataset.com/dataset-overview/#feature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www.cityscapes-dataset.com/dataset-overview/#feature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yann.lecun.com/exdb/publis/pdf/lecun-01a.pdf"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pavisj.medium.com/convolutions-and-backpropagations-46026a8f5d2c"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9.gif"/></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zeliski.org/Book/"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d2l.ai/index.html" TargetMode="External"/><Relationship Id="rId4" Type="http://schemas.openxmlformats.org/officeDocument/2006/relationships/hyperlink" Target="https://www.deeplearningbook.org/"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colab.research.google.com/drive/1Vr3Sh7XbIAUFwgqlNGpFK2cnYQ-nM8Cj?usp=sharing"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www.cs.toronto.edu/~kriz/cifar.html" TargetMode="External"/><Relationship Id="rId3" Type="http://schemas.openxmlformats.org/officeDocument/2006/relationships/image" Target="../media/image2.jpg"/><Relationship Id="rId7" Type="http://schemas.openxmlformats.org/officeDocument/2006/relationships/hyperlink" Target="https://github.com/zalandoresearch/fashion-mnis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yann.lecun.com/exdb/mnist/" TargetMode="External"/><Relationship Id="rId5" Type="http://schemas.openxmlformats.org/officeDocument/2006/relationships/image" Target="../media/image4.png"/><Relationship Id="rId10" Type="http://schemas.openxmlformats.org/officeDocument/2006/relationships/hyperlink" Target="https://storage.googleapis.com/openimages/web/index.html" TargetMode="External"/><Relationship Id="rId4" Type="http://schemas.openxmlformats.org/officeDocument/2006/relationships/image" Target="../media/image3.jpg"/><Relationship Id="rId9" Type="http://schemas.openxmlformats.org/officeDocument/2006/relationships/hyperlink" Target="https://www.image-net.org/update-mar-11-2021.ph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cocodataset.org/#hom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host.robots.ox.ac.uk/pascal/VO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geffcf5666f_0_0"/>
          <p:cNvSpPr txBox="1"/>
          <p:nvPr/>
        </p:nvSpPr>
        <p:spPr>
          <a:xfrm>
            <a:off x="396150" y="1332700"/>
            <a:ext cx="85308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s" sz="2200" b="1" i="0" u="none" strike="noStrike" cap="none">
                <a:solidFill>
                  <a:srgbClr val="000000"/>
                </a:solidFill>
                <a:latin typeface="Montserrat"/>
                <a:ea typeface="Montserrat"/>
                <a:cs typeface="Montserrat"/>
                <a:sym typeface="Montserrat"/>
              </a:rPr>
              <a:t>Visión por Computadora II - CEAI - FIUBA</a:t>
            </a:r>
            <a:endParaRPr sz="2200" b="1" i="0" u="none" strike="noStrike" cap="none">
              <a:solidFill>
                <a:srgbClr val="000000"/>
              </a:solidFill>
              <a:latin typeface="Montserrat"/>
              <a:ea typeface="Montserrat"/>
              <a:cs typeface="Montserrat"/>
              <a:sym typeface="Montserrat"/>
            </a:endParaRPr>
          </a:p>
        </p:txBody>
      </p:sp>
      <p:sp>
        <p:nvSpPr>
          <p:cNvPr id="87" name="Google Shape;87;geffcf5666f_0_0"/>
          <p:cNvSpPr txBox="1"/>
          <p:nvPr/>
        </p:nvSpPr>
        <p:spPr>
          <a:xfrm>
            <a:off x="396150" y="3722100"/>
            <a:ext cx="8108100" cy="1231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s" sz="1700" b="0" i="0" u="none" strike="noStrike" cap="none">
                <a:solidFill>
                  <a:srgbClr val="000000"/>
                </a:solidFill>
                <a:latin typeface="Montserrat"/>
                <a:ea typeface="Montserrat"/>
                <a:cs typeface="Montserrat"/>
                <a:sym typeface="Montserrat"/>
              </a:rPr>
              <a:t>Profesores:</a:t>
            </a:r>
            <a:endParaRPr sz="1700" b="0" i="0" u="none" strike="noStrike" cap="none">
              <a:solidFill>
                <a:srgbClr val="000000"/>
              </a:solidFill>
              <a:latin typeface="Montserrat"/>
              <a:ea typeface="Montserrat"/>
              <a:cs typeface="Montserrat"/>
              <a:sym typeface="Montserrat"/>
            </a:endParaRPr>
          </a:p>
          <a:p>
            <a:pPr marL="457200" marR="0" lvl="0" indent="-336550" algn="l" rtl="0">
              <a:lnSpc>
                <a:spcPct val="100000"/>
              </a:lnSpc>
              <a:spcBef>
                <a:spcPts val="0"/>
              </a:spcBef>
              <a:spcAft>
                <a:spcPts val="0"/>
              </a:spcAft>
              <a:buClr>
                <a:srgbClr val="000000"/>
              </a:buClr>
              <a:buSzPts val="1700"/>
              <a:buFont typeface="Montserrat"/>
              <a:buChar char="●"/>
            </a:pPr>
            <a:r>
              <a:rPr lang="es" sz="1700" b="0" i="0" u="none" strike="noStrike" cap="none">
                <a:solidFill>
                  <a:srgbClr val="000000"/>
                </a:solidFill>
                <a:latin typeface="Montserrat"/>
                <a:ea typeface="Montserrat"/>
                <a:cs typeface="Montserrat"/>
                <a:sym typeface="Montserrat"/>
              </a:rPr>
              <a:t>Cavalieri Juan Ignacio - </a:t>
            </a:r>
            <a:r>
              <a:rPr lang="es" sz="1700" b="0" i="0" u="sng" strike="noStrike" cap="none">
                <a:solidFill>
                  <a:schemeClr val="accent1"/>
                </a:solid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juanignaciocavalieri@gmail.com</a:t>
            </a:r>
            <a:endParaRPr sz="1700" b="0" i="0" u="none" strike="noStrike" cap="none">
              <a:solidFill>
                <a:schemeClr val="accent1"/>
              </a:solidFill>
              <a:latin typeface="Montserrat"/>
              <a:ea typeface="Montserrat"/>
              <a:cs typeface="Montserrat"/>
              <a:sym typeface="Montserrat"/>
            </a:endParaRPr>
          </a:p>
          <a:p>
            <a:pPr marL="457200" marR="0" lvl="0" indent="-336550" algn="l" rtl="0">
              <a:lnSpc>
                <a:spcPct val="100000"/>
              </a:lnSpc>
              <a:spcBef>
                <a:spcPts val="0"/>
              </a:spcBef>
              <a:spcAft>
                <a:spcPts val="0"/>
              </a:spcAft>
              <a:buClr>
                <a:srgbClr val="000000"/>
              </a:buClr>
              <a:buSzPts val="1700"/>
              <a:buFont typeface="Montserrat"/>
              <a:buChar char="●"/>
            </a:pPr>
            <a:r>
              <a:rPr lang="es" sz="1700" b="0" i="0" u="none" strike="noStrike" cap="none">
                <a:solidFill>
                  <a:srgbClr val="000000"/>
                </a:solidFill>
                <a:latin typeface="Montserrat"/>
                <a:ea typeface="Montserrat"/>
                <a:cs typeface="Montserrat"/>
                <a:sym typeface="Montserrat"/>
              </a:rPr>
              <a:t>Cornet Juan Ignacio - </a:t>
            </a:r>
            <a:r>
              <a:rPr lang="es" sz="1700" b="0" i="0" u="sng" strike="noStrike" cap="none">
                <a:solidFill>
                  <a:schemeClr val="accent1"/>
                </a:solid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juanignaciocornet@gmail.com</a:t>
            </a:r>
            <a:endParaRPr sz="1700" b="0" i="0" u="none" strike="noStrike" cap="none">
              <a:solidFill>
                <a:schemeClr val="accent1"/>
              </a:solidFill>
              <a:latin typeface="Montserrat"/>
              <a:ea typeface="Montserrat"/>
              <a:cs typeface="Montserrat"/>
              <a:sym typeface="Montserrat"/>
            </a:endParaRPr>
          </a:p>
          <a:p>
            <a:pPr marL="457200" marR="0" lvl="0" indent="-336550" algn="l" rtl="0">
              <a:lnSpc>
                <a:spcPct val="100000"/>
              </a:lnSpc>
              <a:spcBef>
                <a:spcPts val="0"/>
              </a:spcBef>
              <a:spcAft>
                <a:spcPts val="0"/>
              </a:spcAft>
              <a:buClr>
                <a:srgbClr val="000000"/>
              </a:buClr>
              <a:buSzPts val="1700"/>
              <a:buFont typeface="Montserrat"/>
              <a:buChar char="●"/>
            </a:pPr>
            <a:r>
              <a:rPr lang="es" sz="1700" b="0" i="0" u="none" strike="noStrike" cap="none">
                <a:solidFill>
                  <a:srgbClr val="000000"/>
                </a:solidFill>
                <a:latin typeface="Montserrat"/>
                <a:ea typeface="Montserrat"/>
                <a:cs typeface="Montserrat"/>
                <a:sym typeface="Montserrat"/>
              </a:rPr>
              <a:t>Khodadad Pakdaman - </a:t>
            </a:r>
            <a:r>
              <a:rPr lang="es" sz="1700" u="sng">
                <a:solidFill>
                  <a:schemeClr val="accent1"/>
                </a:solidFill>
                <a:latin typeface="Montserrat"/>
                <a:ea typeface="Montserrat"/>
                <a:cs typeface="Montserrat"/>
                <a:sym typeface="Montserra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khodadad.pakdaman@gmail.com</a:t>
            </a:r>
            <a:endParaRPr sz="1700" b="0" i="0" u="none" strike="noStrike" cap="none">
              <a:solidFill>
                <a:srgbClr val="000000"/>
              </a:solidFill>
              <a:latin typeface="Montserrat"/>
              <a:ea typeface="Montserrat"/>
              <a:cs typeface="Montserrat"/>
              <a:sym typeface="Montserrat"/>
            </a:endParaRPr>
          </a:p>
        </p:txBody>
      </p:sp>
      <p:pic>
        <p:nvPicPr>
          <p:cNvPr id="88" name="Google Shape;88;geffcf5666f_0_0"/>
          <p:cNvPicPr preferRelativeResize="0"/>
          <p:nvPr/>
        </p:nvPicPr>
        <p:blipFill rotWithShape="1">
          <a:blip r:embed="rId6">
            <a:alphaModFix/>
          </a:blip>
          <a:srcRect/>
          <a:stretch/>
        </p:blipFill>
        <p:spPr>
          <a:xfrm>
            <a:off x="3128025" y="2193875"/>
            <a:ext cx="3067050" cy="1485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
          <p:cNvSpPr txBox="1">
            <a:spLocks noGrp="1"/>
          </p:cNvSpPr>
          <p:nvPr>
            <p:ph type="title"/>
          </p:nvPr>
        </p:nvSpPr>
        <p:spPr>
          <a:xfrm>
            <a:off x="0" y="585225"/>
            <a:ext cx="9019475" cy="53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600"/>
              <a:buNone/>
            </a:pPr>
            <a:r>
              <a:rPr lang="es" sz="2400">
                <a:latin typeface="Montserrat"/>
                <a:ea typeface="Montserrat"/>
                <a:cs typeface="Montserrat"/>
                <a:sym typeface="Montserrat"/>
              </a:rPr>
              <a:t>Segmentación Semántica (Semantic Segmentation)</a:t>
            </a:r>
            <a:endParaRPr sz="2400">
              <a:latin typeface="Montserrat"/>
              <a:ea typeface="Montserrat"/>
              <a:cs typeface="Montserrat"/>
              <a:sym typeface="Montserrat"/>
            </a:endParaRPr>
          </a:p>
        </p:txBody>
      </p:sp>
      <p:sp>
        <p:nvSpPr>
          <p:cNvPr id="153" name="Google Shape;153;p1"/>
          <p:cNvSpPr txBox="1">
            <a:spLocks noGrp="1"/>
          </p:cNvSpPr>
          <p:nvPr>
            <p:ph type="body" idx="1"/>
          </p:nvPr>
        </p:nvSpPr>
        <p:spPr>
          <a:xfrm>
            <a:off x="216950" y="4730725"/>
            <a:ext cx="7688700" cy="44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s" sz="1200">
                <a:latin typeface="Montserrat"/>
                <a:ea typeface="Montserrat"/>
                <a:cs typeface="Montserrat"/>
                <a:sym typeface="Montserrat"/>
              </a:rPr>
              <a:t>Datasets: COCO, Pascal VOC, Open Images, </a:t>
            </a:r>
            <a:r>
              <a:rPr lang="es" sz="1200" u="sng">
                <a:solidFill>
                  <a:schemeClr val="hlink"/>
                </a:solidFill>
                <a:latin typeface="Montserrat"/>
                <a:ea typeface="Montserrat"/>
                <a:cs typeface="Montserrat"/>
                <a:sym typeface="Montserrat"/>
                <a:hlinkClick r:id="rId3"/>
              </a:rPr>
              <a:t>Cityscapes</a:t>
            </a:r>
            <a:r>
              <a:rPr lang="es" sz="1200">
                <a:latin typeface="Montserrat"/>
                <a:ea typeface="Montserrat"/>
                <a:cs typeface="Montserrat"/>
                <a:sym typeface="Montserrat"/>
              </a:rPr>
              <a:t>, etc</a:t>
            </a:r>
            <a:endParaRPr sz="1200" b="1">
              <a:latin typeface="Montserrat"/>
              <a:ea typeface="Montserrat"/>
              <a:cs typeface="Montserrat"/>
              <a:sym typeface="Montserrat"/>
            </a:endParaRPr>
          </a:p>
          <a:p>
            <a:pPr marL="457200" lvl="0" indent="0" algn="l" rtl="0">
              <a:lnSpc>
                <a:spcPct val="115000"/>
              </a:lnSpc>
              <a:spcBef>
                <a:spcPts val="1600"/>
              </a:spcBef>
              <a:spcAft>
                <a:spcPts val="1600"/>
              </a:spcAft>
              <a:buSzPts val="1300"/>
              <a:buNone/>
            </a:pPr>
            <a:endParaRPr sz="1200">
              <a:solidFill>
                <a:srgbClr val="212529"/>
              </a:solidFill>
              <a:highlight>
                <a:srgbClr val="FFFFFF"/>
              </a:highlight>
              <a:latin typeface="Nunito"/>
              <a:ea typeface="Nunito"/>
              <a:cs typeface="Nunito"/>
              <a:sym typeface="Nunito"/>
            </a:endParaRPr>
          </a:p>
        </p:txBody>
      </p:sp>
      <p:sp>
        <p:nvSpPr>
          <p:cNvPr id="154" name="Google Shape;154;p1"/>
          <p:cNvSpPr txBox="1"/>
          <p:nvPr/>
        </p:nvSpPr>
        <p:spPr>
          <a:xfrm>
            <a:off x="410375" y="1200875"/>
            <a:ext cx="8609100" cy="794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es" sz="1200" b="0" i="0" u="none" strike="noStrike" cap="none">
                <a:solidFill>
                  <a:schemeClr val="accent1"/>
                </a:solidFill>
                <a:latin typeface="Montserrat"/>
                <a:ea typeface="Montserrat"/>
                <a:cs typeface="Montserrat"/>
                <a:sym typeface="Montserrat"/>
              </a:rPr>
              <a:t>La segmentación semántica consiste en asignarle una clase a cada uno de los pixeles de una imagen. Esto es útil para poder separar diversas zonas de la misma (grupos de pixeles) en regiones de interés que comparten las mismas características, es decir, pertenecen a la misma clase.</a:t>
            </a:r>
            <a:endParaRPr sz="1400" b="0" i="0" u="none" strike="noStrike" cap="none">
              <a:solidFill>
                <a:srgbClr val="000000"/>
              </a:solidFill>
              <a:latin typeface="Lato"/>
              <a:ea typeface="Lato"/>
              <a:cs typeface="Lato"/>
              <a:sym typeface="Lato"/>
            </a:endParaRPr>
          </a:p>
        </p:txBody>
      </p:sp>
      <p:pic>
        <p:nvPicPr>
          <p:cNvPr id="155" name="Google Shape;155;p1" descr="https://miro.medium.com/max/1280/1*pKKYS17lOwPsreUVTak37g.png"/>
          <p:cNvPicPr preferRelativeResize="0"/>
          <p:nvPr/>
        </p:nvPicPr>
        <p:blipFill rotWithShape="1">
          <a:blip r:embed="rId4">
            <a:alphaModFix/>
          </a:blip>
          <a:srcRect/>
          <a:stretch/>
        </p:blipFill>
        <p:spPr>
          <a:xfrm>
            <a:off x="2347385" y="2022608"/>
            <a:ext cx="4735080" cy="2707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49"/>
          <p:cNvSpPr txBox="1">
            <a:spLocks noGrp="1"/>
          </p:cNvSpPr>
          <p:nvPr>
            <p:ph type="title"/>
          </p:nvPr>
        </p:nvSpPr>
        <p:spPr>
          <a:xfrm>
            <a:off x="0" y="585225"/>
            <a:ext cx="9019475" cy="53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600"/>
              <a:buNone/>
            </a:pPr>
            <a:r>
              <a:rPr lang="es" sz="2400">
                <a:latin typeface="Montserrat"/>
                <a:ea typeface="Montserrat"/>
                <a:cs typeface="Montserrat"/>
                <a:sym typeface="Montserrat"/>
              </a:rPr>
              <a:t>Segmentación de Instancias (Instance Segmentation)</a:t>
            </a:r>
            <a:endParaRPr sz="2400">
              <a:latin typeface="Montserrat"/>
              <a:ea typeface="Montserrat"/>
              <a:cs typeface="Montserrat"/>
              <a:sym typeface="Montserrat"/>
            </a:endParaRPr>
          </a:p>
        </p:txBody>
      </p:sp>
      <p:sp>
        <p:nvSpPr>
          <p:cNvPr id="161" name="Google Shape;161;p49"/>
          <p:cNvSpPr txBox="1">
            <a:spLocks noGrp="1"/>
          </p:cNvSpPr>
          <p:nvPr>
            <p:ph type="body" idx="1"/>
          </p:nvPr>
        </p:nvSpPr>
        <p:spPr>
          <a:xfrm>
            <a:off x="216950" y="4730725"/>
            <a:ext cx="7688700" cy="44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s" sz="1200">
                <a:latin typeface="Montserrat"/>
                <a:ea typeface="Montserrat"/>
                <a:cs typeface="Montserrat"/>
                <a:sym typeface="Montserrat"/>
              </a:rPr>
              <a:t>Datasets: COCO, Pascal VOC, Open Images, </a:t>
            </a:r>
            <a:r>
              <a:rPr lang="es" sz="1200" u="sng">
                <a:solidFill>
                  <a:schemeClr val="hlink"/>
                </a:solidFill>
                <a:latin typeface="Montserrat"/>
                <a:ea typeface="Montserrat"/>
                <a:cs typeface="Montserrat"/>
                <a:sym typeface="Montserrat"/>
                <a:hlinkClick r:id="rId3"/>
              </a:rPr>
              <a:t>Cityscapes</a:t>
            </a:r>
            <a:r>
              <a:rPr lang="es" sz="1200">
                <a:latin typeface="Montserrat"/>
                <a:ea typeface="Montserrat"/>
                <a:cs typeface="Montserrat"/>
                <a:sym typeface="Montserrat"/>
              </a:rPr>
              <a:t>, etc</a:t>
            </a:r>
            <a:endParaRPr sz="1200" b="1">
              <a:latin typeface="Montserrat"/>
              <a:ea typeface="Montserrat"/>
              <a:cs typeface="Montserrat"/>
              <a:sym typeface="Montserrat"/>
            </a:endParaRPr>
          </a:p>
          <a:p>
            <a:pPr marL="457200" lvl="0" indent="0" algn="l" rtl="0">
              <a:lnSpc>
                <a:spcPct val="115000"/>
              </a:lnSpc>
              <a:spcBef>
                <a:spcPts val="1600"/>
              </a:spcBef>
              <a:spcAft>
                <a:spcPts val="1600"/>
              </a:spcAft>
              <a:buSzPts val="1300"/>
              <a:buNone/>
            </a:pPr>
            <a:endParaRPr sz="1200">
              <a:solidFill>
                <a:srgbClr val="212529"/>
              </a:solidFill>
              <a:highlight>
                <a:srgbClr val="FFFFFF"/>
              </a:highlight>
              <a:latin typeface="Nunito"/>
              <a:ea typeface="Nunito"/>
              <a:cs typeface="Nunito"/>
              <a:sym typeface="Nunito"/>
            </a:endParaRPr>
          </a:p>
        </p:txBody>
      </p:sp>
      <p:sp>
        <p:nvSpPr>
          <p:cNvPr id="162" name="Google Shape;162;p49"/>
          <p:cNvSpPr txBox="1"/>
          <p:nvPr/>
        </p:nvSpPr>
        <p:spPr>
          <a:xfrm>
            <a:off x="410375" y="1200875"/>
            <a:ext cx="8609100" cy="794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es" sz="1200" b="0" i="0" u="none" strike="noStrike" cap="none">
                <a:solidFill>
                  <a:schemeClr val="accent1"/>
                </a:solidFill>
                <a:latin typeface="Montserrat"/>
                <a:ea typeface="Montserrat"/>
                <a:cs typeface="Montserrat"/>
                <a:sym typeface="Montserrat"/>
              </a:rPr>
              <a:t>Se la puede considerar como una combinación entre Segmentación Semántica y Detección de Objetos ya que, además de segmentar la imagen por clases se realiza una diferenciación entre los distintos objetos que pertenecen a una misma clase.</a:t>
            </a:r>
            <a:endParaRPr sz="1400" b="0" i="0" u="none" strike="noStrike" cap="none">
              <a:solidFill>
                <a:srgbClr val="000000"/>
              </a:solidFill>
              <a:latin typeface="Lato"/>
              <a:ea typeface="Lato"/>
              <a:cs typeface="Lato"/>
              <a:sym typeface="Lato"/>
            </a:endParaRPr>
          </a:p>
        </p:txBody>
      </p:sp>
      <p:pic>
        <p:nvPicPr>
          <p:cNvPr id="163" name="Google Shape;163;p49" descr="The Confusing Metrics of AP and mAP for Object Detection / Instance  Segmentation | by Yanfeng Liu | Medium"/>
          <p:cNvPicPr preferRelativeResize="0"/>
          <p:nvPr/>
        </p:nvPicPr>
        <p:blipFill rotWithShape="1">
          <a:blip r:embed="rId4">
            <a:alphaModFix/>
          </a:blip>
          <a:srcRect/>
          <a:stretch/>
        </p:blipFill>
        <p:spPr>
          <a:xfrm>
            <a:off x="313393" y="2022608"/>
            <a:ext cx="8570912" cy="23362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50"/>
          <p:cNvSpPr txBox="1">
            <a:spLocks noGrp="1"/>
          </p:cNvSpPr>
          <p:nvPr>
            <p:ph type="title"/>
          </p:nvPr>
        </p:nvSpPr>
        <p:spPr>
          <a:xfrm>
            <a:off x="471055" y="585225"/>
            <a:ext cx="854842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sz="2400">
                <a:latin typeface="Montserrat"/>
                <a:ea typeface="Montserrat"/>
                <a:cs typeface="Montserrat"/>
                <a:sym typeface="Montserrat"/>
              </a:rPr>
              <a:t>Otras…</a:t>
            </a:r>
            <a:endParaRPr sz="2400">
              <a:latin typeface="Montserrat"/>
              <a:ea typeface="Montserrat"/>
              <a:cs typeface="Montserrat"/>
              <a:sym typeface="Montserrat"/>
            </a:endParaRPr>
          </a:p>
        </p:txBody>
      </p:sp>
      <p:pic>
        <p:nvPicPr>
          <p:cNvPr id="169" name="Google Shape;169;p50" descr="Generative adversarial networks: What GANs are and how they&amp;#39;ve evolved |  VentureBeat"/>
          <p:cNvPicPr preferRelativeResize="0"/>
          <p:nvPr/>
        </p:nvPicPr>
        <p:blipFill rotWithShape="1">
          <a:blip r:embed="rId3">
            <a:alphaModFix/>
          </a:blip>
          <a:srcRect/>
          <a:stretch/>
        </p:blipFill>
        <p:spPr>
          <a:xfrm>
            <a:off x="547172" y="1986429"/>
            <a:ext cx="4198093" cy="2693777"/>
          </a:xfrm>
          <a:prstGeom prst="rect">
            <a:avLst/>
          </a:prstGeom>
          <a:noFill/>
          <a:ln>
            <a:noFill/>
          </a:ln>
        </p:spPr>
      </p:pic>
      <p:pic>
        <p:nvPicPr>
          <p:cNvPr id="170" name="Google Shape;170;p50" descr="Examples of Generative Adversarial Network (GAN) - Data Analytics"/>
          <p:cNvPicPr preferRelativeResize="0"/>
          <p:nvPr/>
        </p:nvPicPr>
        <p:blipFill rotWithShape="1">
          <a:blip r:embed="rId4">
            <a:alphaModFix/>
          </a:blip>
          <a:srcRect/>
          <a:stretch/>
        </p:blipFill>
        <p:spPr>
          <a:xfrm>
            <a:off x="5177849" y="1810242"/>
            <a:ext cx="3294206" cy="3014677"/>
          </a:xfrm>
          <a:prstGeom prst="rect">
            <a:avLst/>
          </a:prstGeom>
          <a:noFill/>
          <a:ln>
            <a:noFill/>
          </a:ln>
        </p:spPr>
      </p:pic>
      <p:sp>
        <p:nvSpPr>
          <p:cNvPr id="171" name="Google Shape;171;p50"/>
          <p:cNvSpPr txBox="1"/>
          <p:nvPr/>
        </p:nvSpPr>
        <p:spPr>
          <a:xfrm>
            <a:off x="410375" y="1200875"/>
            <a:ext cx="8609100"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es" sz="1200" b="0" i="0" u="none" strike="noStrike" cap="none">
                <a:solidFill>
                  <a:schemeClr val="accent1"/>
                </a:solidFill>
                <a:latin typeface="Montserrat"/>
                <a:ea typeface="Montserrat"/>
                <a:cs typeface="Montserrat"/>
                <a:sym typeface="Montserrat"/>
              </a:rPr>
              <a:t>El Deep Learning aplicado a las imágenes ha permitido desarrollar algoritmos que generan imágenes realistas, hacen transferencia de estilo o traducen texto a imágenes, entre otras.</a:t>
            </a:r>
            <a:endParaRPr sz="1400" b="0" i="0" u="none" strike="noStrike" cap="none">
              <a:solidFill>
                <a:srgbClr val="000000"/>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0"/>
          <p:cNvSpPr txBox="1">
            <a:spLocks noGrp="1"/>
          </p:cNvSpPr>
          <p:nvPr>
            <p:ph type="title"/>
          </p:nvPr>
        </p:nvSpPr>
        <p:spPr>
          <a:xfrm>
            <a:off x="727650" y="59487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sp>
        <p:nvSpPr>
          <p:cNvPr id="177" name="Google Shape;177;p10"/>
          <p:cNvSpPr txBox="1">
            <a:spLocks noGrp="1"/>
          </p:cNvSpPr>
          <p:nvPr>
            <p:ph type="body" idx="1"/>
          </p:nvPr>
        </p:nvSpPr>
        <p:spPr>
          <a:xfrm>
            <a:off x="383025" y="1441200"/>
            <a:ext cx="8618100" cy="312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s" sz="1200">
                <a:latin typeface="Montserrat"/>
                <a:ea typeface="Montserrat"/>
                <a:cs typeface="Montserrat"/>
                <a:sym typeface="Montserrat"/>
              </a:rPr>
              <a:t>Supongamos que tenemos imágenes </a:t>
            </a:r>
            <a:r>
              <a:rPr lang="es" sz="1200" b="1">
                <a:latin typeface="Montserrat"/>
                <a:ea typeface="Montserrat"/>
                <a:cs typeface="Montserrat"/>
                <a:sym typeface="Montserrat"/>
              </a:rPr>
              <a:t>RGB </a:t>
            </a:r>
            <a:r>
              <a:rPr lang="es" sz="1200">
                <a:latin typeface="Montserrat"/>
                <a:ea typeface="Montserrat"/>
                <a:cs typeface="Montserrat"/>
                <a:sym typeface="Montserrat"/>
              </a:rPr>
              <a:t>de </a:t>
            </a:r>
            <a:r>
              <a:rPr lang="es" sz="1200" b="1">
                <a:latin typeface="Montserrat"/>
                <a:ea typeface="Montserrat"/>
                <a:cs typeface="Montserrat"/>
                <a:sym typeface="Montserrat"/>
              </a:rPr>
              <a:t>1280 x 720 píxeles</a:t>
            </a:r>
            <a:r>
              <a:rPr lang="es" sz="1200">
                <a:latin typeface="Montserrat"/>
                <a:ea typeface="Montserrat"/>
                <a:cs typeface="Montserrat"/>
                <a:sym typeface="Montserrat"/>
              </a:rPr>
              <a:t>, entonces la cantidad de atributos de entrada a la red será:</a:t>
            </a:r>
            <a:endParaRPr sz="1200">
              <a:latin typeface="Montserrat"/>
              <a:ea typeface="Montserrat"/>
              <a:cs typeface="Montserrat"/>
              <a:sym typeface="Montserrat"/>
            </a:endParaRPr>
          </a:p>
          <a:p>
            <a:pPr marL="0" lvl="0" indent="0" algn="l" rtl="0">
              <a:lnSpc>
                <a:spcPct val="115000"/>
              </a:lnSpc>
              <a:spcBef>
                <a:spcPts val="0"/>
              </a:spcBef>
              <a:spcAft>
                <a:spcPts val="0"/>
              </a:spcAft>
              <a:buSzPts val="1300"/>
              <a:buNone/>
            </a:pPr>
            <a:endParaRPr sz="1200">
              <a:latin typeface="Montserrat"/>
              <a:ea typeface="Montserrat"/>
              <a:cs typeface="Montserrat"/>
              <a:sym typeface="Montserrat"/>
            </a:endParaRPr>
          </a:p>
          <a:p>
            <a:pPr marL="0" lvl="0" indent="0" algn="ctr" rtl="0">
              <a:lnSpc>
                <a:spcPct val="115000"/>
              </a:lnSpc>
              <a:spcBef>
                <a:spcPts val="0"/>
              </a:spcBef>
              <a:spcAft>
                <a:spcPts val="0"/>
              </a:spcAft>
              <a:buSzPts val="1300"/>
              <a:buNone/>
            </a:pPr>
            <a:r>
              <a:rPr lang="es" sz="1200">
                <a:latin typeface="Montserrat"/>
                <a:ea typeface="Montserrat"/>
                <a:cs typeface="Montserrat"/>
                <a:sym typeface="Montserrat"/>
              </a:rPr>
              <a:t>1280 x 720 x 3 = </a:t>
            </a:r>
            <a:r>
              <a:rPr lang="es" sz="1200" b="1">
                <a:latin typeface="Montserrat"/>
                <a:ea typeface="Montserrat"/>
                <a:cs typeface="Montserrat"/>
                <a:sym typeface="Montserrat"/>
              </a:rPr>
              <a:t>2.764.800 entradas!</a:t>
            </a:r>
            <a:endParaRPr sz="1200" b="1">
              <a:latin typeface="Montserrat"/>
              <a:ea typeface="Montserrat"/>
              <a:cs typeface="Montserrat"/>
              <a:sym typeface="Montserrat"/>
            </a:endParaRPr>
          </a:p>
          <a:p>
            <a:pPr marL="0" lvl="0" indent="0" algn="ctr" rtl="0">
              <a:lnSpc>
                <a:spcPct val="115000"/>
              </a:lnSpc>
              <a:spcBef>
                <a:spcPts val="0"/>
              </a:spcBef>
              <a:spcAft>
                <a:spcPts val="0"/>
              </a:spcAft>
              <a:buSzPts val="1300"/>
              <a:buNone/>
            </a:pPr>
            <a:endParaRPr sz="1200" b="1">
              <a:latin typeface="Montserrat"/>
              <a:ea typeface="Montserrat"/>
              <a:cs typeface="Montserrat"/>
              <a:sym typeface="Montserrat"/>
            </a:endParaRPr>
          </a:p>
          <a:p>
            <a:pPr marL="0" lvl="0" indent="0" algn="l" rtl="0">
              <a:lnSpc>
                <a:spcPct val="115000"/>
              </a:lnSpc>
              <a:spcBef>
                <a:spcPts val="0"/>
              </a:spcBef>
              <a:spcAft>
                <a:spcPts val="0"/>
              </a:spcAft>
              <a:buSzPts val="1300"/>
              <a:buNone/>
            </a:pPr>
            <a:r>
              <a:rPr lang="es" sz="1200">
                <a:latin typeface="Montserrat"/>
                <a:ea typeface="Montserrat"/>
                <a:cs typeface="Montserrat"/>
                <a:sym typeface="Montserrat"/>
              </a:rPr>
              <a:t>Luego, si consideramos una primera capa de nuestra red con </a:t>
            </a:r>
            <a:r>
              <a:rPr lang="es" sz="1200" b="1">
                <a:latin typeface="Montserrat"/>
                <a:ea typeface="Montserrat"/>
                <a:cs typeface="Montserrat"/>
                <a:sym typeface="Montserrat"/>
              </a:rPr>
              <a:t>1000 </a:t>
            </a:r>
            <a:r>
              <a:rPr lang="es" sz="1200">
                <a:latin typeface="Montserrat"/>
                <a:ea typeface="Montserrat"/>
                <a:cs typeface="Montserrat"/>
                <a:sym typeface="Montserrat"/>
              </a:rPr>
              <a:t>neuronas conectadas con la entrada, mediante una capa densa, la cantidad de parámetros en esa capa será:</a:t>
            </a:r>
            <a:endParaRPr sz="1200">
              <a:latin typeface="Montserrat"/>
              <a:ea typeface="Montserrat"/>
              <a:cs typeface="Montserrat"/>
              <a:sym typeface="Montserrat"/>
            </a:endParaRPr>
          </a:p>
          <a:p>
            <a:pPr marL="0" lvl="0" indent="0" algn="l" rtl="0">
              <a:lnSpc>
                <a:spcPct val="115000"/>
              </a:lnSpc>
              <a:spcBef>
                <a:spcPts val="0"/>
              </a:spcBef>
              <a:spcAft>
                <a:spcPts val="0"/>
              </a:spcAft>
              <a:buSzPts val="1300"/>
              <a:buNone/>
            </a:pPr>
            <a:endParaRPr sz="1200">
              <a:latin typeface="Montserrat"/>
              <a:ea typeface="Montserrat"/>
              <a:cs typeface="Montserrat"/>
              <a:sym typeface="Montserrat"/>
            </a:endParaRPr>
          </a:p>
          <a:p>
            <a:pPr marL="0" lvl="0" indent="0" algn="ctr" rtl="0">
              <a:lnSpc>
                <a:spcPct val="115000"/>
              </a:lnSpc>
              <a:spcBef>
                <a:spcPts val="0"/>
              </a:spcBef>
              <a:spcAft>
                <a:spcPts val="0"/>
              </a:spcAft>
              <a:buSzPts val="1300"/>
              <a:buNone/>
            </a:pPr>
            <a:r>
              <a:rPr lang="es" sz="1200">
                <a:latin typeface="Montserrat"/>
                <a:ea typeface="Montserrat"/>
                <a:cs typeface="Montserrat"/>
                <a:sym typeface="Montserrat"/>
              </a:rPr>
              <a:t>cantidad de entradas x cantidad de neuronas = cantidad de parámetros</a:t>
            </a:r>
            <a:endParaRPr sz="1200">
              <a:latin typeface="Montserrat"/>
              <a:ea typeface="Montserrat"/>
              <a:cs typeface="Montserrat"/>
              <a:sym typeface="Montserrat"/>
            </a:endParaRPr>
          </a:p>
          <a:p>
            <a:pPr marL="0" lvl="0" indent="0" algn="ctr" rtl="0">
              <a:lnSpc>
                <a:spcPct val="115000"/>
              </a:lnSpc>
              <a:spcBef>
                <a:spcPts val="0"/>
              </a:spcBef>
              <a:spcAft>
                <a:spcPts val="0"/>
              </a:spcAft>
              <a:buSzPts val="1300"/>
              <a:buNone/>
            </a:pPr>
            <a:r>
              <a:rPr lang="es" sz="1200">
                <a:latin typeface="Montserrat"/>
                <a:ea typeface="Montserrat"/>
                <a:cs typeface="Montserrat"/>
                <a:sym typeface="Montserrat"/>
              </a:rPr>
              <a:t>2.764.800 x 1000 = </a:t>
            </a:r>
            <a:r>
              <a:rPr lang="es" sz="1200" b="1">
                <a:latin typeface="Montserrat"/>
                <a:ea typeface="Montserrat"/>
                <a:cs typeface="Montserrat"/>
                <a:sym typeface="Montserrat"/>
              </a:rPr>
              <a:t>~2.764 millones de parámetros!!</a:t>
            </a:r>
            <a:endParaRPr sz="1200" b="1">
              <a:latin typeface="Montserrat"/>
              <a:ea typeface="Montserrat"/>
              <a:cs typeface="Montserrat"/>
              <a:sym typeface="Montserrat"/>
            </a:endParaRPr>
          </a:p>
          <a:p>
            <a:pPr marL="0" lvl="0" indent="0" algn="ctr" rtl="0">
              <a:lnSpc>
                <a:spcPct val="115000"/>
              </a:lnSpc>
              <a:spcBef>
                <a:spcPts val="0"/>
              </a:spcBef>
              <a:spcAft>
                <a:spcPts val="0"/>
              </a:spcAft>
              <a:buSzPts val="1300"/>
              <a:buNone/>
            </a:pPr>
            <a:endParaRPr sz="1200" b="1">
              <a:latin typeface="Montserrat"/>
              <a:ea typeface="Montserrat"/>
              <a:cs typeface="Montserrat"/>
              <a:sym typeface="Montserrat"/>
            </a:endParaRPr>
          </a:p>
          <a:p>
            <a:pPr marL="0" lvl="0" indent="0" algn="l" rtl="0">
              <a:lnSpc>
                <a:spcPct val="115000"/>
              </a:lnSpc>
              <a:spcBef>
                <a:spcPts val="0"/>
              </a:spcBef>
              <a:spcAft>
                <a:spcPts val="0"/>
              </a:spcAft>
              <a:buSzPts val="1300"/>
              <a:buNone/>
            </a:pPr>
            <a:r>
              <a:rPr lang="es" sz="1200" b="1">
                <a:latin typeface="Montserrat"/>
                <a:ea typeface="Montserrat"/>
                <a:cs typeface="Montserrat"/>
                <a:sym typeface="Montserrat"/>
              </a:rPr>
              <a:t>Problemas:</a:t>
            </a:r>
            <a:endParaRPr sz="1200" b="1">
              <a:latin typeface="Montserrat"/>
              <a:ea typeface="Montserrat"/>
              <a:cs typeface="Montserrat"/>
              <a:sym typeface="Montserrat"/>
            </a:endParaRPr>
          </a:p>
          <a:p>
            <a:pPr marL="457200" lvl="0" indent="-304800" algn="l" rtl="0">
              <a:lnSpc>
                <a:spcPct val="115000"/>
              </a:lnSpc>
              <a:spcBef>
                <a:spcPts val="0"/>
              </a:spcBef>
              <a:spcAft>
                <a:spcPts val="0"/>
              </a:spcAft>
              <a:buSzPts val="1200"/>
              <a:buFont typeface="Montserrat"/>
              <a:buChar char="●"/>
            </a:pPr>
            <a:r>
              <a:rPr lang="es" sz="1200">
                <a:latin typeface="Montserrat"/>
                <a:ea typeface="Montserrat"/>
                <a:cs typeface="Montserrat"/>
                <a:sym typeface="Montserrat"/>
              </a:rPr>
              <a:t>Enorme necesidad de memoria y poder de cálculo</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Font typeface="Montserrat"/>
              <a:buChar char="●"/>
            </a:pPr>
            <a:r>
              <a:rPr lang="es" sz="1200">
                <a:latin typeface="Montserrat"/>
                <a:ea typeface="Montserrat"/>
                <a:cs typeface="Montserrat"/>
                <a:sym typeface="Montserrat"/>
              </a:rPr>
              <a:t>La enorme cantidad de parámetros hace que sea más fácil sobreentrenar el modelo.</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51"/>
          <p:cNvSpPr txBox="1">
            <a:spLocks noGrp="1"/>
          </p:cNvSpPr>
          <p:nvPr>
            <p:ph type="title"/>
          </p:nvPr>
        </p:nvSpPr>
        <p:spPr>
          <a:xfrm>
            <a:off x="727650" y="59487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grpSp>
        <p:nvGrpSpPr>
          <p:cNvPr id="183" name="Google Shape;183;p51"/>
          <p:cNvGrpSpPr/>
          <p:nvPr/>
        </p:nvGrpSpPr>
        <p:grpSpPr>
          <a:xfrm>
            <a:off x="727650" y="2021320"/>
            <a:ext cx="3444007" cy="2470149"/>
            <a:chOff x="442193" y="1626466"/>
            <a:chExt cx="3444007" cy="2470149"/>
          </a:xfrm>
        </p:grpSpPr>
        <p:pic>
          <p:nvPicPr>
            <p:cNvPr id="184" name="Google Shape;184;p51" descr="https://miro.medium.com/max/875/1*5ciREAL7xdyXcD-cSRP7Jw.png"/>
            <p:cNvPicPr preferRelativeResize="0"/>
            <p:nvPr/>
          </p:nvPicPr>
          <p:blipFill rotWithShape="1">
            <a:blip r:embed="rId3">
              <a:alphaModFix/>
            </a:blip>
            <a:srcRect r="58927"/>
            <a:stretch/>
          </p:blipFill>
          <p:spPr>
            <a:xfrm>
              <a:off x="442193" y="1626466"/>
              <a:ext cx="3423225" cy="1171575"/>
            </a:xfrm>
            <a:prstGeom prst="rect">
              <a:avLst/>
            </a:prstGeom>
            <a:noFill/>
            <a:ln>
              <a:noFill/>
            </a:ln>
          </p:spPr>
        </p:pic>
        <p:pic>
          <p:nvPicPr>
            <p:cNvPr id="185" name="Google Shape;185;p51" descr="https://miro.medium.com/max/875/1*b5jMTAiyVhOIB9hheXhMmA.png"/>
            <p:cNvPicPr preferRelativeResize="0"/>
            <p:nvPr/>
          </p:nvPicPr>
          <p:blipFill rotWithShape="1">
            <a:blip r:embed="rId4">
              <a:alphaModFix/>
            </a:blip>
            <a:srcRect r="58677"/>
            <a:stretch/>
          </p:blipFill>
          <p:spPr>
            <a:xfrm>
              <a:off x="442193" y="2905990"/>
              <a:ext cx="3444007" cy="1190625"/>
            </a:xfrm>
            <a:prstGeom prst="rect">
              <a:avLst/>
            </a:prstGeom>
            <a:noFill/>
            <a:ln>
              <a:noFill/>
            </a:ln>
          </p:spPr>
        </p:pic>
      </p:grpSp>
      <p:sp>
        <p:nvSpPr>
          <p:cNvPr id="186" name="Google Shape;186;p51"/>
          <p:cNvSpPr txBox="1"/>
          <p:nvPr/>
        </p:nvSpPr>
        <p:spPr>
          <a:xfrm>
            <a:off x="796636" y="1579418"/>
            <a:ext cx="317961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Montserrat"/>
                <a:ea typeface="Montserrat"/>
                <a:cs typeface="Montserrat"/>
                <a:sym typeface="Montserrat"/>
              </a:rPr>
              <a:t>Invariancia a la traslación</a:t>
            </a:r>
            <a:endParaRPr sz="1400" b="0" i="0" u="none" strike="noStrike" cap="none">
              <a:solidFill>
                <a:srgbClr val="000000"/>
              </a:solidFill>
              <a:latin typeface="Montserrat"/>
              <a:ea typeface="Montserrat"/>
              <a:cs typeface="Montserrat"/>
              <a:sym typeface="Montserrat"/>
            </a:endParaRPr>
          </a:p>
        </p:txBody>
      </p:sp>
      <p:pic>
        <p:nvPicPr>
          <p:cNvPr id="187" name="Google Shape;187;p51"/>
          <p:cNvPicPr preferRelativeResize="0"/>
          <p:nvPr/>
        </p:nvPicPr>
        <p:blipFill rotWithShape="1">
          <a:blip r:embed="rId5">
            <a:alphaModFix/>
          </a:blip>
          <a:srcRect/>
          <a:stretch/>
        </p:blipFill>
        <p:spPr>
          <a:xfrm>
            <a:off x="4333226" y="1975282"/>
            <a:ext cx="4578495" cy="3034672"/>
          </a:xfrm>
          <a:prstGeom prst="rect">
            <a:avLst/>
          </a:prstGeom>
          <a:noFill/>
          <a:ln>
            <a:noFill/>
          </a:ln>
        </p:spPr>
      </p:pic>
      <p:sp>
        <p:nvSpPr>
          <p:cNvPr id="188" name="Google Shape;188;p51"/>
          <p:cNvSpPr txBox="1"/>
          <p:nvPr/>
        </p:nvSpPr>
        <p:spPr>
          <a:xfrm>
            <a:off x="5119254" y="1667505"/>
            <a:ext cx="317961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Montserrat"/>
                <a:ea typeface="Montserrat"/>
                <a:cs typeface="Montserrat"/>
                <a:sym typeface="Montserrat"/>
              </a:rPr>
              <a:t>Características localizadas</a:t>
            </a: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f6a9703ee6_0_0"/>
          <p:cNvSpPr txBox="1">
            <a:spLocks noGrp="1"/>
          </p:cNvSpPr>
          <p:nvPr>
            <p:ph type="title"/>
          </p:nvPr>
        </p:nvSpPr>
        <p:spPr>
          <a:xfrm>
            <a:off x="727650" y="59487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Algunos desafíos:</a:t>
            </a:r>
            <a:endParaRPr>
              <a:latin typeface="Montserrat"/>
              <a:ea typeface="Montserrat"/>
              <a:cs typeface="Montserrat"/>
              <a:sym typeface="Montserrat"/>
            </a:endParaRPr>
          </a:p>
        </p:txBody>
      </p:sp>
      <p:pic>
        <p:nvPicPr>
          <p:cNvPr id="194" name="Google Shape;194;gf6a9703ee6_0_0"/>
          <p:cNvPicPr preferRelativeResize="0"/>
          <p:nvPr/>
        </p:nvPicPr>
        <p:blipFill rotWithShape="1">
          <a:blip r:embed="rId3">
            <a:alphaModFix/>
          </a:blip>
          <a:srcRect/>
          <a:stretch/>
        </p:blipFill>
        <p:spPr>
          <a:xfrm>
            <a:off x="152400" y="1282475"/>
            <a:ext cx="8839201" cy="31458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1"/>
          <p:cNvSpPr txBox="1">
            <a:spLocks noGrp="1"/>
          </p:cNvSpPr>
          <p:nvPr>
            <p:ph type="title"/>
          </p:nvPr>
        </p:nvSpPr>
        <p:spPr>
          <a:xfrm>
            <a:off x="729450" y="57770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Solución: Redes Convolucionales</a:t>
            </a:r>
            <a:endParaRPr>
              <a:latin typeface="Montserrat"/>
              <a:ea typeface="Montserrat"/>
              <a:cs typeface="Montserrat"/>
              <a:sym typeface="Montserrat"/>
            </a:endParaRPr>
          </a:p>
        </p:txBody>
      </p:sp>
      <p:sp>
        <p:nvSpPr>
          <p:cNvPr id="200" name="Google Shape;200;p11"/>
          <p:cNvSpPr txBox="1">
            <a:spLocks noGrp="1"/>
          </p:cNvSpPr>
          <p:nvPr>
            <p:ph type="body" idx="1"/>
          </p:nvPr>
        </p:nvSpPr>
        <p:spPr>
          <a:xfrm>
            <a:off x="729450" y="1280475"/>
            <a:ext cx="7688700" cy="305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s" sz="1800">
                <a:latin typeface="Montserrat"/>
                <a:ea typeface="Montserrat"/>
                <a:cs typeface="Montserrat"/>
                <a:sym typeface="Montserrat"/>
              </a:rPr>
              <a:t>Las características de los tipos de capas que conforman una red neuronal convolucional nos permiten extraer características (o features) de los datos de entrada, de forma más localizada (conexiones esparsas), con más robustez frente a las variaciones en los datos y reduciendo el número de parámetros necesarios.</a:t>
            </a:r>
            <a:endParaRPr sz="1800">
              <a:latin typeface="Montserrat"/>
              <a:ea typeface="Montserrat"/>
              <a:cs typeface="Montserrat"/>
              <a:sym typeface="Montserrat"/>
            </a:endParaRPr>
          </a:p>
          <a:p>
            <a:pPr marL="0" lvl="0" indent="0" algn="l" rtl="0">
              <a:lnSpc>
                <a:spcPct val="115000"/>
              </a:lnSpc>
              <a:spcBef>
                <a:spcPts val="0"/>
              </a:spcBef>
              <a:spcAft>
                <a:spcPts val="0"/>
              </a:spcAft>
              <a:buSzPts val="1300"/>
              <a:buNone/>
            </a:pPr>
            <a:endParaRPr sz="1800">
              <a:latin typeface="Montserrat"/>
              <a:ea typeface="Montserrat"/>
              <a:cs typeface="Montserrat"/>
              <a:sym typeface="Montserrat"/>
            </a:endParaRPr>
          </a:p>
          <a:p>
            <a:pPr marL="457200" lvl="0" indent="-342900" algn="l" rtl="0">
              <a:lnSpc>
                <a:spcPct val="115000"/>
              </a:lnSpc>
              <a:spcBef>
                <a:spcPts val="0"/>
              </a:spcBef>
              <a:spcAft>
                <a:spcPts val="0"/>
              </a:spcAft>
              <a:buSzPts val="1800"/>
              <a:buFont typeface="Montserrat"/>
              <a:buChar char="●"/>
            </a:pPr>
            <a:r>
              <a:rPr lang="es" sz="1800">
                <a:latin typeface="Montserrat"/>
                <a:ea typeface="Montserrat"/>
                <a:cs typeface="Montserrat"/>
                <a:sym typeface="Montserrat"/>
              </a:rPr>
              <a:t>Capas Convolucionales (CONV)</a:t>
            </a:r>
            <a:endParaRPr sz="1800">
              <a:latin typeface="Montserrat"/>
              <a:ea typeface="Montserrat"/>
              <a:cs typeface="Montserrat"/>
              <a:sym typeface="Montserrat"/>
            </a:endParaRPr>
          </a:p>
          <a:p>
            <a:pPr marL="457200" lvl="0" indent="-342900" algn="l" rtl="0">
              <a:lnSpc>
                <a:spcPct val="115000"/>
              </a:lnSpc>
              <a:spcBef>
                <a:spcPts val="0"/>
              </a:spcBef>
              <a:spcAft>
                <a:spcPts val="0"/>
              </a:spcAft>
              <a:buSzPts val="1800"/>
              <a:buFont typeface="Montserrat"/>
              <a:buChar char="●"/>
            </a:pPr>
            <a:r>
              <a:rPr lang="es" sz="1800">
                <a:latin typeface="Montserrat"/>
                <a:ea typeface="Montserrat"/>
                <a:cs typeface="Montserrat"/>
                <a:sym typeface="Montserrat"/>
              </a:rPr>
              <a:t>Capas de Pooling (POOL)</a:t>
            </a:r>
            <a:endParaRPr sz="1800"/>
          </a:p>
        </p:txBody>
      </p:sp>
      <p:sp>
        <p:nvSpPr>
          <p:cNvPr id="201" name="Google Shape;201;p11"/>
          <p:cNvSpPr txBox="1"/>
          <p:nvPr/>
        </p:nvSpPr>
        <p:spPr>
          <a:xfrm>
            <a:off x="273350" y="4668725"/>
            <a:ext cx="83448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 sz="1200" b="0" i="0" u="none" strike="noStrike" cap="none">
                <a:solidFill>
                  <a:srgbClr val="000000"/>
                </a:solidFill>
                <a:latin typeface="Montserrat"/>
                <a:ea typeface="Montserrat"/>
                <a:cs typeface="Montserrat"/>
                <a:sym typeface="Montserrat"/>
              </a:rPr>
              <a:t>Paper: </a:t>
            </a:r>
            <a:r>
              <a:rPr lang="es" sz="1200" b="0" i="0" u="sng" strike="noStrike" cap="none">
                <a:solidFill>
                  <a:schemeClr val="hlink"/>
                </a:solidFill>
                <a:latin typeface="Montserrat"/>
                <a:ea typeface="Montserrat"/>
                <a:cs typeface="Montserrat"/>
                <a:sym typeface="Montserrat"/>
                <a:hlinkClick r:id="rId3"/>
              </a:rPr>
              <a:t>Link</a:t>
            </a:r>
            <a:r>
              <a:rPr lang="es" sz="1200" b="0" i="0" u="none" strike="noStrike" cap="none">
                <a:solidFill>
                  <a:srgbClr val="000000"/>
                </a:solidFill>
                <a:latin typeface="Montserrat"/>
                <a:ea typeface="Montserrat"/>
                <a:cs typeface="Montserrat"/>
                <a:sym typeface="Montserrat"/>
              </a:rPr>
              <a:t> </a:t>
            </a:r>
            <a:endParaRPr sz="12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6"/>
          <p:cNvSpPr txBox="1">
            <a:spLocks noGrp="1"/>
          </p:cNvSpPr>
          <p:nvPr>
            <p:ph type="title"/>
          </p:nvPr>
        </p:nvSpPr>
        <p:spPr>
          <a:xfrm>
            <a:off x="727650" y="5678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Ejemplo de convolución</a:t>
            </a:r>
            <a:endParaRPr>
              <a:latin typeface="Montserrat"/>
              <a:ea typeface="Montserrat"/>
              <a:cs typeface="Montserrat"/>
              <a:sym typeface="Montserrat"/>
            </a:endParaRPr>
          </a:p>
        </p:txBody>
      </p:sp>
      <p:sp>
        <p:nvSpPr>
          <p:cNvPr id="207" name="Google Shape;207;p16"/>
          <p:cNvSpPr txBox="1">
            <a:spLocks noGrp="1"/>
          </p:cNvSpPr>
          <p:nvPr>
            <p:ph type="body" idx="1"/>
          </p:nvPr>
        </p:nvSpPr>
        <p:spPr>
          <a:xfrm>
            <a:off x="427675" y="1415325"/>
            <a:ext cx="8379900" cy="3538500"/>
          </a:xfrm>
          <a:prstGeom prst="rect">
            <a:avLst/>
          </a:prstGeom>
          <a:blipFill rotWithShape="1">
            <a:blip r:embed="rId3">
              <a:alphaModFix/>
            </a:blip>
            <a:stretch>
              <a:fillRect b="-1377"/>
            </a:stretch>
          </a:blip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endParaRPr/>
          </a:p>
        </p:txBody>
      </p:sp>
      <p:graphicFrame>
        <p:nvGraphicFramePr>
          <p:cNvPr id="208" name="Google Shape;208;p16"/>
          <p:cNvGraphicFramePr/>
          <p:nvPr/>
        </p:nvGraphicFramePr>
        <p:xfrm>
          <a:off x="624575" y="1696900"/>
          <a:ext cx="3000000" cy="3000000"/>
        </p:xfrm>
        <a:graphic>
          <a:graphicData uri="http://schemas.openxmlformats.org/drawingml/2006/table">
            <a:tbl>
              <a:tblPr>
                <a:noFill/>
                <a:tableStyleId>{2DE93F2B-9322-485D-A26D-9A3057FAE2E9}</a:tableStyleId>
              </a:tblPr>
              <a:tblGrid>
                <a:gridCol w="516050">
                  <a:extLst>
                    <a:ext uri="{9D8B030D-6E8A-4147-A177-3AD203B41FA5}">
                      <a16:colId xmlns:a16="http://schemas.microsoft.com/office/drawing/2014/main" val="20000"/>
                    </a:ext>
                  </a:extLst>
                </a:gridCol>
                <a:gridCol w="516050">
                  <a:extLst>
                    <a:ext uri="{9D8B030D-6E8A-4147-A177-3AD203B41FA5}">
                      <a16:colId xmlns:a16="http://schemas.microsoft.com/office/drawing/2014/main" val="20001"/>
                    </a:ext>
                  </a:extLst>
                </a:gridCol>
                <a:gridCol w="516050">
                  <a:extLst>
                    <a:ext uri="{9D8B030D-6E8A-4147-A177-3AD203B41FA5}">
                      <a16:colId xmlns:a16="http://schemas.microsoft.com/office/drawing/2014/main" val="20002"/>
                    </a:ext>
                  </a:extLst>
                </a:gridCol>
                <a:gridCol w="516050">
                  <a:extLst>
                    <a:ext uri="{9D8B030D-6E8A-4147-A177-3AD203B41FA5}">
                      <a16:colId xmlns:a16="http://schemas.microsoft.com/office/drawing/2014/main" val="20003"/>
                    </a:ext>
                  </a:extLst>
                </a:gridCol>
                <a:gridCol w="516050">
                  <a:extLst>
                    <a:ext uri="{9D8B030D-6E8A-4147-A177-3AD203B41FA5}">
                      <a16:colId xmlns:a16="http://schemas.microsoft.com/office/drawing/2014/main" val="20004"/>
                    </a:ext>
                  </a:extLst>
                </a:gridCol>
              </a:tblGrid>
              <a:tr h="51295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tc>
                <a:extLst>
                  <a:ext uri="{0D108BD9-81ED-4DB2-BD59-A6C34878D82A}">
                    <a16:rowId xmlns:a16="http://schemas.microsoft.com/office/drawing/2014/main" val="10000"/>
                  </a:ext>
                </a:extLst>
              </a:tr>
              <a:tr h="50430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tc>
                <a:extLst>
                  <a:ext uri="{0D108BD9-81ED-4DB2-BD59-A6C34878D82A}">
                    <a16:rowId xmlns:a16="http://schemas.microsoft.com/office/drawing/2014/main" val="10001"/>
                  </a:ext>
                </a:extLst>
              </a:tr>
              <a:tr h="46235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tc>
                <a:extLst>
                  <a:ext uri="{0D108BD9-81ED-4DB2-BD59-A6C34878D82A}">
                    <a16:rowId xmlns:a16="http://schemas.microsoft.com/office/drawing/2014/main" val="10002"/>
                  </a:ext>
                </a:extLst>
              </a:tr>
              <a:tr h="46235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tc>
                <a:extLst>
                  <a:ext uri="{0D108BD9-81ED-4DB2-BD59-A6C34878D82A}">
                    <a16:rowId xmlns:a16="http://schemas.microsoft.com/office/drawing/2014/main" val="10003"/>
                  </a:ext>
                </a:extLst>
              </a:tr>
              <a:tr h="46235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tc>
                <a:extLst>
                  <a:ext uri="{0D108BD9-81ED-4DB2-BD59-A6C34878D82A}">
                    <a16:rowId xmlns:a16="http://schemas.microsoft.com/office/drawing/2014/main" val="10004"/>
                  </a:ext>
                </a:extLst>
              </a:tr>
            </a:tbl>
          </a:graphicData>
        </a:graphic>
      </p:graphicFrame>
      <p:graphicFrame>
        <p:nvGraphicFramePr>
          <p:cNvPr id="209" name="Google Shape;209;p16"/>
          <p:cNvGraphicFramePr/>
          <p:nvPr/>
        </p:nvGraphicFramePr>
        <p:xfrm>
          <a:off x="3938025" y="2310450"/>
          <a:ext cx="3000000" cy="3000000"/>
        </p:xfrm>
        <a:graphic>
          <a:graphicData uri="http://schemas.openxmlformats.org/drawingml/2006/table">
            <a:tbl>
              <a:tblPr>
                <a:noFill/>
                <a:tableStyleId>{2DE93F2B-9322-485D-A26D-9A3057FAE2E9}</a:tableStyleId>
              </a:tblPr>
              <a:tblGrid>
                <a:gridCol w="422650">
                  <a:extLst>
                    <a:ext uri="{9D8B030D-6E8A-4147-A177-3AD203B41FA5}">
                      <a16:colId xmlns:a16="http://schemas.microsoft.com/office/drawing/2014/main" val="20000"/>
                    </a:ext>
                  </a:extLst>
                </a:gridCol>
                <a:gridCol w="422650">
                  <a:extLst>
                    <a:ext uri="{9D8B030D-6E8A-4147-A177-3AD203B41FA5}">
                      <a16:colId xmlns:a16="http://schemas.microsoft.com/office/drawing/2014/main" val="20001"/>
                    </a:ext>
                  </a:extLst>
                </a:gridCol>
                <a:gridCol w="422650">
                  <a:extLst>
                    <a:ext uri="{9D8B030D-6E8A-4147-A177-3AD203B41FA5}">
                      <a16:colId xmlns:a16="http://schemas.microsoft.com/office/drawing/2014/main" val="20002"/>
                    </a:ext>
                  </a:extLst>
                </a:gridCol>
              </a:tblGrid>
              <a:tr h="32840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tc>
                <a:extLst>
                  <a:ext uri="{0D108BD9-81ED-4DB2-BD59-A6C34878D82A}">
                    <a16:rowId xmlns:a16="http://schemas.microsoft.com/office/drawing/2014/main" val="10000"/>
                  </a:ext>
                </a:extLst>
              </a:tr>
              <a:tr h="3191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tc>
                <a:extLst>
                  <a:ext uri="{0D108BD9-81ED-4DB2-BD59-A6C34878D82A}">
                    <a16:rowId xmlns:a16="http://schemas.microsoft.com/office/drawing/2014/main" val="10001"/>
                  </a:ext>
                </a:extLst>
              </a:tr>
              <a:tr h="3191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tc>
                <a:extLst>
                  <a:ext uri="{0D108BD9-81ED-4DB2-BD59-A6C34878D82A}">
                    <a16:rowId xmlns:a16="http://schemas.microsoft.com/office/drawing/2014/main" val="10002"/>
                  </a:ext>
                </a:extLst>
              </a:tr>
            </a:tbl>
          </a:graphicData>
        </a:graphic>
      </p:graphicFrame>
      <p:sp>
        <p:nvSpPr>
          <p:cNvPr id="210" name="Google Shape;210;p16"/>
          <p:cNvSpPr txBox="1"/>
          <p:nvPr/>
        </p:nvSpPr>
        <p:spPr>
          <a:xfrm>
            <a:off x="3439425" y="2740800"/>
            <a:ext cx="264000" cy="31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Lato"/>
                <a:ea typeface="Lato"/>
                <a:cs typeface="Lato"/>
                <a:sym typeface="Lato"/>
              </a:rPr>
              <a:t>*</a:t>
            </a:r>
            <a:endParaRPr sz="1400" b="0" i="0" u="none" strike="noStrike" cap="none">
              <a:solidFill>
                <a:srgbClr val="000000"/>
              </a:solidFill>
              <a:latin typeface="Lato"/>
              <a:ea typeface="Lato"/>
              <a:cs typeface="Lato"/>
              <a:sym typeface="Lato"/>
            </a:endParaRPr>
          </a:p>
        </p:txBody>
      </p:sp>
      <p:sp>
        <p:nvSpPr>
          <p:cNvPr id="211" name="Google Shape;211;p16"/>
          <p:cNvSpPr txBox="1"/>
          <p:nvPr/>
        </p:nvSpPr>
        <p:spPr>
          <a:xfrm>
            <a:off x="5537125" y="2681250"/>
            <a:ext cx="344700" cy="43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Lato"/>
                <a:ea typeface="Lato"/>
                <a:cs typeface="Lato"/>
                <a:sym typeface="Lato"/>
              </a:rPr>
              <a:t>=</a:t>
            </a:r>
            <a:endParaRPr sz="1400" b="0" i="0" u="none" strike="noStrike" cap="none">
              <a:solidFill>
                <a:srgbClr val="000000"/>
              </a:solidFill>
              <a:latin typeface="Lato"/>
              <a:ea typeface="Lato"/>
              <a:cs typeface="Lato"/>
              <a:sym typeface="Lato"/>
            </a:endParaRPr>
          </a:p>
        </p:txBody>
      </p:sp>
      <p:graphicFrame>
        <p:nvGraphicFramePr>
          <p:cNvPr id="212" name="Google Shape;212;p16"/>
          <p:cNvGraphicFramePr/>
          <p:nvPr/>
        </p:nvGraphicFramePr>
        <p:xfrm>
          <a:off x="6212975" y="2131763"/>
          <a:ext cx="3000000" cy="3000000"/>
        </p:xfrm>
        <a:graphic>
          <a:graphicData uri="http://schemas.openxmlformats.org/drawingml/2006/table">
            <a:tbl>
              <a:tblPr>
                <a:noFill/>
                <a:tableStyleId>{2DE93F2B-9322-485D-A26D-9A3057FAE2E9}</a:tableStyleId>
              </a:tblPr>
              <a:tblGrid>
                <a:gridCol w="563075">
                  <a:extLst>
                    <a:ext uri="{9D8B030D-6E8A-4147-A177-3AD203B41FA5}">
                      <a16:colId xmlns:a16="http://schemas.microsoft.com/office/drawing/2014/main" val="20000"/>
                    </a:ext>
                  </a:extLst>
                </a:gridCol>
                <a:gridCol w="563075">
                  <a:extLst>
                    <a:ext uri="{9D8B030D-6E8A-4147-A177-3AD203B41FA5}">
                      <a16:colId xmlns:a16="http://schemas.microsoft.com/office/drawing/2014/main" val="20001"/>
                    </a:ext>
                  </a:extLst>
                </a:gridCol>
                <a:gridCol w="563075">
                  <a:extLst>
                    <a:ext uri="{9D8B030D-6E8A-4147-A177-3AD203B41FA5}">
                      <a16:colId xmlns:a16="http://schemas.microsoft.com/office/drawing/2014/main" val="20002"/>
                    </a:ext>
                  </a:extLst>
                </a:gridCol>
              </a:tblGrid>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0"/>
                  </a:ext>
                </a:extLst>
              </a:tr>
              <a:tr h="511525">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1"/>
                  </a:ext>
                </a:extLst>
              </a:tr>
              <a:tr h="511525">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2"/>
                  </a:ext>
                </a:extLst>
              </a:tr>
            </a:tbl>
          </a:graphicData>
        </a:graphic>
      </p:graphicFrame>
      <p:sp>
        <p:nvSpPr>
          <p:cNvPr id="213" name="Google Shape;213;p16"/>
          <p:cNvSpPr/>
          <p:nvPr/>
        </p:nvSpPr>
        <p:spPr>
          <a:xfrm>
            <a:off x="624575" y="1696900"/>
            <a:ext cx="1529807" cy="1489645"/>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6"/>
          <p:cNvSpPr/>
          <p:nvPr/>
        </p:nvSpPr>
        <p:spPr>
          <a:xfrm>
            <a:off x="6212975" y="2131763"/>
            <a:ext cx="568825" cy="500601"/>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16"/>
          <p:cNvSpPr txBox="1"/>
          <p:nvPr/>
        </p:nvSpPr>
        <p:spPr>
          <a:xfrm>
            <a:off x="427675" y="4293454"/>
            <a:ext cx="8379900" cy="307777"/>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sng" strike="noStrike" cap="none">
              <a:solidFill>
                <a:srgbClr val="000000"/>
              </a:solidFill>
              <a:latin typeface="Arial"/>
              <a:ea typeface="Arial"/>
              <a:cs typeface="Arial"/>
              <a:sym typeface="Arial"/>
            </a:endParaRPr>
          </a:p>
        </p:txBody>
      </p:sp>
      <p:sp>
        <p:nvSpPr>
          <p:cNvPr id="216" name="Google Shape;216;p16"/>
          <p:cNvSpPr/>
          <p:nvPr/>
        </p:nvSpPr>
        <p:spPr>
          <a:xfrm>
            <a:off x="1149850" y="1696975"/>
            <a:ext cx="1529700" cy="1489500"/>
          </a:xfrm>
          <a:prstGeom prst="rect">
            <a:avLst/>
          </a:prstGeom>
          <a:no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6"/>
          <p:cNvSpPr/>
          <p:nvPr/>
        </p:nvSpPr>
        <p:spPr>
          <a:xfrm>
            <a:off x="6773188" y="2131713"/>
            <a:ext cx="568800" cy="500700"/>
          </a:xfrm>
          <a:prstGeom prst="rect">
            <a:avLst/>
          </a:prstGeom>
          <a:no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7"/>
          <p:cNvSpPr txBox="1">
            <a:spLocks noGrp="1"/>
          </p:cNvSpPr>
          <p:nvPr>
            <p:ph type="title"/>
          </p:nvPr>
        </p:nvSpPr>
        <p:spPr>
          <a:xfrm>
            <a:off x="729450" y="5678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Ejemplo: detección de bordes verticales </a:t>
            </a:r>
            <a:endParaRPr>
              <a:latin typeface="Montserrat"/>
              <a:ea typeface="Montserrat"/>
              <a:cs typeface="Montserrat"/>
              <a:sym typeface="Montserrat"/>
            </a:endParaRPr>
          </a:p>
        </p:txBody>
      </p:sp>
      <p:sp>
        <p:nvSpPr>
          <p:cNvPr id="223" name="Google Shape;223;p17"/>
          <p:cNvSpPr txBox="1">
            <a:spLocks noGrp="1"/>
          </p:cNvSpPr>
          <p:nvPr>
            <p:ph type="body" idx="1"/>
          </p:nvPr>
        </p:nvSpPr>
        <p:spPr>
          <a:xfrm>
            <a:off x="383850" y="1518900"/>
            <a:ext cx="8379900" cy="35385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SzPts val="1300"/>
              <a:buNone/>
            </a:pPr>
            <a:endParaRPr/>
          </a:p>
          <a:p>
            <a:pPr marL="457200" lvl="0" indent="0" algn="l" rtl="0">
              <a:lnSpc>
                <a:spcPct val="115000"/>
              </a:lnSpc>
              <a:spcBef>
                <a:spcPts val="1600"/>
              </a:spcBef>
              <a:spcAft>
                <a:spcPts val="0"/>
              </a:spcAft>
              <a:buSzPts val="1300"/>
              <a:buNone/>
            </a:pPr>
            <a:endParaRPr/>
          </a:p>
          <a:p>
            <a:pPr marL="457200" lvl="0" indent="0" algn="l" rtl="0">
              <a:lnSpc>
                <a:spcPct val="115000"/>
              </a:lnSpc>
              <a:spcBef>
                <a:spcPts val="1600"/>
              </a:spcBef>
              <a:spcAft>
                <a:spcPts val="0"/>
              </a:spcAft>
              <a:buSzPts val="1300"/>
              <a:buNone/>
            </a:pPr>
            <a:endParaRPr/>
          </a:p>
          <a:p>
            <a:pPr marL="457200" lvl="0" indent="0" algn="l" rtl="0">
              <a:lnSpc>
                <a:spcPct val="115000"/>
              </a:lnSpc>
              <a:spcBef>
                <a:spcPts val="1600"/>
              </a:spcBef>
              <a:spcAft>
                <a:spcPts val="0"/>
              </a:spcAft>
              <a:buSzPts val="1300"/>
              <a:buNone/>
            </a:pPr>
            <a:endParaRPr/>
          </a:p>
          <a:p>
            <a:pPr marL="457200" lvl="0" indent="0" algn="l" rtl="0">
              <a:lnSpc>
                <a:spcPct val="115000"/>
              </a:lnSpc>
              <a:spcBef>
                <a:spcPts val="1600"/>
              </a:spcBef>
              <a:spcAft>
                <a:spcPts val="0"/>
              </a:spcAft>
              <a:buSzPts val="1300"/>
              <a:buNone/>
            </a:pPr>
            <a:endParaRPr/>
          </a:p>
          <a:p>
            <a:pPr marL="457200" lvl="0" indent="0" algn="l" rtl="0">
              <a:lnSpc>
                <a:spcPct val="115000"/>
              </a:lnSpc>
              <a:spcBef>
                <a:spcPts val="1600"/>
              </a:spcBef>
              <a:spcAft>
                <a:spcPts val="0"/>
              </a:spcAft>
              <a:buSzPts val="1300"/>
              <a:buNone/>
            </a:pPr>
            <a:endParaRPr/>
          </a:p>
          <a:p>
            <a:pPr marL="0" lvl="0" indent="0" algn="l" rtl="0">
              <a:lnSpc>
                <a:spcPct val="115000"/>
              </a:lnSpc>
              <a:spcBef>
                <a:spcPts val="1600"/>
              </a:spcBef>
              <a:spcAft>
                <a:spcPts val="0"/>
              </a:spcAft>
              <a:buSzPts val="1300"/>
              <a:buNone/>
            </a:pPr>
            <a:endParaRPr/>
          </a:p>
          <a:p>
            <a:pPr marL="0" lvl="0" indent="0" algn="l" rtl="0">
              <a:lnSpc>
                <a:spcPct val="115000"/>
              </a:lnSpc>
              <a:spcBef>
                <a:spcPts val="1600"/>
              </a:spcBef>
              <a:spcAft>
                <a:spcPts val="0"/>
              </a:spcAft>
              <a:buSzPts val="1300"/>
              <a:buNone/>
            </a:pPr>
            <a:endParaRPr/>
          </a:p>
          <a:p>
            <a:pPr marL="0" lvl="0" indent="0" algn="l" rtl="0">
              <a:lnSpc>
                <a:spcPct val="115000"/>
              </a:lnSpc>
              <a:spcBef>
                <a:spcPts val="1600"/>
              </a:spcBef>
              <a:spcAft>
                <a:spcPts val="0"/>
              </a:spcAft>
              <a:buSzPts val="1300"/>
              <a:buNone/>
            </a:pPr>
            <a:endParaRPr/>
          </a:p>
          <a:p>
            <a:pPr marL="0" lvl="0" indent="0" algn="l" rtl="0">
              <a:lnSpc>
                <a:spcPct val="115000"/>
              </a:lnSpc>
              <a:spcBef>
                <a:spcPts val="1600"/>
              </a:spcBef>
              <a:spcAft>
                <a:spcPts val="0"/>
              </a:spcAft>
              <a:buSzPts val="1300"/>
              <a:buNone/>
            </a:pPr>
            <a:endParaRPr/>
          </a:p>
          <a:p>
            <a:pPr marL="0" lvl="0" indent="0" algn="l" rtl="0">
              <a:lnSpc>
                <a:spcPct val="115000"/>
              </a:lnSpc>
              <a:spcBef>
                <a:spcPts val="1600"/>
              </a:spcBef>
              <a:spcAft>
                <a:spcPts val="0"/>
              </a:spcAft>
              <a:buSzPts val="1300"/>
              <a:buNone/>
            </a:pPr>
            <a:endParaRPr/>
          </a:p>
          <a:p>
            <a:pPr marL="0" lvl="0" indent="0" algn="l" rtl="0">
              <a:lnSpc>
                <a:spcPct val="115000"/>
              </a:lnSpc>
              <a:spcBef>
                <a:spcPts val="1600"/>
              </a:spcBef>
              <a:spcAft>
                <a:spcPts val="0"/>
              </a:spcAft>
              <a:buSzPts val="1300"/>
              <a:buNone/>
            </a:pPr>
            <a:endParaRPr/>
          </a:p>
          <a:p>
            <a:pPr marL="457200" lvl="0" indent="0" algn="l" rtl="0">
              <a:lnSpc>
                <a:spcPct val="115000"/>
              </a:lnSpc>
              <a:spcBef>
                <a:spcPts val="1600"/>
              </a:spcBef>
              <a:spcAft>
                <a:spcPts val="1600"/>
              </a:spcAft>
              <a:buSzPts val="1300"/>
              <a:buNone/>
            </a:pPr>
            <a:endParaRPr/>
          </a:p>
        </p:txBody>
      </p:sp>
      <p:graphicFrame>
        <p:nvGraphicFramePr>
          <p:cNvPr id="224" name="Google Shape;224;p17"/>
          <p:cNvGraphicFramePr/>
          <p:nvPr/>
        </p:nvGraphicFramePr>
        <p:xfrm>
          <a:off x="3894200" y="2414025"/>
          <a:ext cx="3000000" cy="3000000"/>
        </p:xfrm>
        <a:graphic>
          <a:graphicData uri="http://schemas.openxmlformats.org/drawingml/2006/table">
            <a:tbl>
              <a:tblPr>
                <a:noFill/>
                <a:tableStyleId>{2DE93F2B-9322-485D-A26D-9A3057FAE2E9}</a:tableStyleId>
              </a:tblPr>
              <a:tblGrid>
                <a:gridCol w="422650">
                  <a:extLst>
                    <a:ext uri="{9D8B030D-6E8A-4147-A177-3AD203B41FA5}">
                      <a16:colId xmlns:a16="http://schemas.microsoft.com/office/drawing/2014/main" val="20000"/>
                    </a:ext>
                  </a:extLst>
                </a:gridCol>
                <a:gridCol w="422650">
                  <a:extLst>
                    <a:ext uri="{9D8B030D-6E8A-4147-A177-3AD203B41FA5}">
                      <a16:colId xmlns:a16="http://schemas.microsoft.com/office/drawing/2014/main" val="20001"/>
                    </a:ext>
                  </a:extLst>
                </a:gridCol>
                <a:gridCol w="422650">
                  <a:extLst>
                    <a:ext uri="{9D8B030D-6E8A-4147-A177-3AD203B41FA5}">
                      <a16:colId xmlns:a16="http://schemas.microsoft.com/office/drawing/2014/main" val="20002"/>
                    </a:ext>
                  </a:extLst>
                </a:gridCol>
              </a:tblGrid>
              <a:tr h="32840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tc>
                <a:extLst>
                  <a:ext uri="{0D108BD9-81ED-4DB2-BD59-A6C34878D82A}">
                    <a16:rowId xmlns:a16="http://schemas.microsoft.com/office/drawing/2014/main" val="10000"/>
                  </a:ext>
                </a:extLst>
              </a:tr>
              <a:tr h="3191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tc>
                <a:extLst>
                  <a:ext uri="{0D108BD9-81ED-4DB2-BD59-A6C34878D82A}">
                    <a16:rowId xmlns:a16="http://schemas.microsoft.com/office/drawing/2014/main" val="10001"/>
                  </a:ext>
                </a:extLst>
              </a:tr>
              <a:tr h="3191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tc>
                <a:extLst>
                  <a:ext uri="{0D108BD9-81ED-4DB2-BD59-A6C34878D82A}">
                    <a16:rowId xmlns:a16="http://schemas.microsoft.com/office/drawing/2014/main" val="10002"/>
                  </a:ext>
                </a:extLst>
              </a:tr>
            </a:tbl>
          </a:graphicData>
        </a:graphic>
      </p:graphicFrame>
      <p:sp>
        <p:nvSpPr>
          <p:cNvPr id="225" name="Google Shape;225;p17"/>
          <p:cNvSpPr txBox="1"/>
          <p:nvPr/>
        </p:nvSpPr>
        <p:spPr>
          <a:xfrm>
            <a:off x="3395600" y="2844375"/>
            <a:ext cx="264000" cy="31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Lato"/>
                <a:ea typeface="Lato"/>
                <a:cs typeface="Lato"/>
                <a:sym typeface="Lato"/>
              </a:rPr>
              <a:t>*</a:t>
            </a:r>
            <a:endParaRPr sz="1400" b="0" i="0" u="none" strike="noStrike" cap="none">
              <a:solidFill>
                <a:srgbClr val="000000"/>
              </a:solidFill>
              <a:latin typeface="Lato"/>
              <a:ea typeface="Lato"/>
              <a:cs typeface="Lato"/>
              <a:sym typeface="Lato"/>
            </a:endParaRPr>
          </a:p>
        </p:txBody>
      </p:sp>
      <p:sp>
        <p:nvSpPr>
          <p:cNvPr id="226" name="Google Shape;226;p17"/>
          <p:cNvSpPr txBox="1"/>
          <p:nvPr/>
        </p:nvSpPr>
        <p:spPr>
          <a:xfrm>
            <a:off x="5493300" y="2784825"/>
            <a:ext cx="344700" cy="43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Lato"/>
                <a:ea typeface="Lato"/>
                <a:cs typeface="Lato"/>
                <a:sym typeface="Lato"/>
              </a:rPr>
              <a:t>=</a:t>
            </a:r>
            <a:endParaRPr sz="1400" b="0" i="0" u="none" strike="noStrike" cap="none">
              <a:solidFill>
                <a:srgbClr val="000000"/>
              </a:solidFill>
              <a:latin typeface="Lato"/>
              <a:ea typeface="Lato"/>
              <a:cs typeface="Lato"/>
              <a:sym typeface="Lato"/>
            </a:endParaRPr>
          </a:p>
        </p:txBody>
      </p:sp>
      <p:graphicFrame>
        <p:nvGraphicFramePr>
          <p:cNvPr id="227" name="Google Shape;227;p17"/>
          <p:cNvGraphicFramePr/>
          <p:nvPr/>
        </p:nvGraphicFramePr>
        <p:xfrm>
          <a:off x="6169150" y="1979575"/>
          <a:ext cx="3000000" cy="3000000"/>
        </p:xfrm>
        <a:graphic>
          <a:graphicData uri="http://schemas.openxmlformats.org/drawingml/2006/table">
            <a:tbl>
              <a:tblPr>
                <a:noFill/>
                <a:tableStyleId>{2DE93F2B-9322-485D-A26D-9A3057FAE2E9}</a:tableStyleId>
              </a:tblPr>
              <a:tblGrid>
                <a:gridCol w="563075">
                  <a:extLst>
                    <a:ext uri="{9D8B030D-6E8A-4147-A177-3AD203B41FA5}">
                      <a16:colId xmlns:a16="http://schemas.microsoft.com/office/drawing/2014/main" val="20000"/>
                    </a:ext>
                  </a:extLst>
                </a:gridCol>
                <a:gridCol w="563075">
                  <a:extLst>
                    <a:ext uri="{9D8B030D-6E8A-4147-A177-3AD203B41FA5}">
                      <a16:colId xmlns:a16="http://schemas.microsoft.com/office/drawing/2014/main" val="20001"/>
                    </a:ext>
                  </a:extLst>
                </a:gridCol>
                <a:gridCol w="563075">
                  <a:extLst>
                    <a:ext uri="{9D8B030D-6E8A-4147-A177-3AD203B41FA5}">
                      <a16:colId xmlns:a16="http://schemas.microsoft.com/office/drawing/2014/main" val="20002"/>
                    </a:ext>
                  </a:extLst>
                </a:gridCol>
                <a:gridCol w="563075">
                  <a:extLst>
                    <a:ext uri="{9D8B030D-6E8A-4147-A177-3AD203B41FA5}">
                      <a16:colId xmlns:a16="http://schemas.microsoft.com/office/drawing/2014/main" val="20003"/>
                    </a:ext>
                  </a:extLst>
                </a:gridCol>
              </a:tblGrid>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tc>
                <a:extLst>
                  <a:ext uri="{0D108BD9-81ED-4DB2-BD59-A6C34878D82A}">
                    <a16:rowId xmlns:a16="http://schemas.microsoft.com/office/drawing/2014/main" val="10000"/>
                  </a:ext>
                </a:extLst>
              </a:tr>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tc>
                <a:extLst>
                  <a:ext uri="{0D108BD9-81ED-4DB2-BD59-A6C34878D82A}">
                    <a16:rowId xmlns:a16="http://schemas.microsoft.com/office/drawing/2014/main" val="10001"/>
                  </a:ext>
                </a:extLst>
              </a:tr>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tc>
                <a:extLst>
                  <a:ext uri="{0D108BD9-81ED-4DB2-BD59-A6C34878D82A}">
                    <a16:rowId xmlns:a16="http://schemas.microsoft.com/office/drawing/2014/main" val="10002"/>
                  </a:ext>
                </a:extLst>
              </a:tr>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228" name="Google Shape;228;p17"/>
          <p:cNvGraphicFramePr/>
          <p:nvPr/>
        </p:nvGraphicFramePr>
        <p:xfrm>
          <a:off x="512375" y="1827163"/>
          <a:ext cx="3000000" cy="3000000"/>
        </p:xfrm>
        <a:graphic>
          <a:graphicData uri="http://schemas.openxmlformats.org/drawingml/2006/table">
            <a:tbl>
              <a:tblPr>
                <a:noFill/>
                <a:tableStyleId>{2DE93F2B-9322-485D-A26D-9A3057FAE2E9}</a:tableStyleId>
              </a:tblPr>
              <a:tblGrid>
                <a:gridCol w="454375">
                  <a:extLst>
                    <a:ext uri="{9D8B030D-6E8A-4147-A177-3AD203B41FA5}">
                      <a16:colId xmlns:a16="http://schemas.microsoft.com/office/drawing/2014/main" val="20000"/>
                    </a:ext>
                  </a:extLst>
                </a:gridCol>
                <a:gridCol w="454375">
                  <a:extLst>
                    <a:ext uri="{9D8B030D-6E8A-4147-A177-3AD203B41FA5}">
                      <a16:colId xmlns:a16="http://schemas.microsoft.com/office/drawing/2014/main" val="20001"/>
                    </a:ext>
                  </a:extLst>
                </a:gridCol>
                <a:gridCol w="454375">
                  <a:extLst>
                    <a:ext uri="{9D8B030D-6E8A-4147-A177-3AD203B41FA5}">
                      <a16:colId xmlns:a16="http://schemas.microsoft.com/office/drawing/2014/main" val="20002"/>
                    </a:ext>
                  </a:extLst>
                </a:gridCol>
                <a:gridCol w="454375">
                  <a:extLst>
                    <a:ext uri="{9D8B030D-6E8A-4147-A177-3AD203B41FA5}">
                      <a16:colId xmlns:a16="http://schemas.microsoft.com/office/drawing/2014/main" val="20003"/>
                    </a:ext>
                  </a:extLst>
                </a:gridCol>
                <a:gridCol w="454375">
                  <a:extLst>
                    <a:ext uri="{9D8B030D-6E8A-4147-A177-3AD203B41FA5}">
                      <a16:colId xmlns:a16="http://schemas.microsoft.com/office/drawing/2014/main" val="20004"/>
                    </a:ext>
                  </a:extLst>
                </a:gridCol>
                <a:gridCol w="454375">
                  <a:extLst>
                    <a:ext uri="{9D8B030D-6E8A-4147-A177-3AD203B41FA5}">
                      <a16:colId xmlns:a16="http://schemas.microsoft.com/office/drawing/2014/main" val="20005"/>
                    </a:ext>
                  </a:extLst>
                </a:gridCol>
              </a:tblGrid>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8"/>
          <p:cNvSpPr txBox="1">
            <a:spLocks noGrp="1"/>
          </p:cNvSpPr>
          <p:nvPr>
            <p:ph type="title"/>
          </p:nvPr>
        </p:nvSpPr>
        <p:spPr>
          <a:xfrm>
            <a:off x="729450" y="5678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Ejemplo: detección de bordes verticales</a:t>
            </a:r>
            <a:endParaRPr>
              <a:latin typeface="Montserrat"/>
              <a:ea typeface="Montserrat"/>
              <a:cs typeface="Montserrat"/>
              <a:sym typeface="Montserrat"/>
            </a:endParaRPr>
          </a:p>
        </p:txBody>
      </p:sp>
      <p:sp>
        <p:nvSpPr>
          <p:cNvPr id="234" name="Google Shape;234;p18"/>
          <p:cNvSpPr txBox="1">
            <a:spLocks noGrp="1"/>
          </p:cNvSpPr>
          <p:nvPr>
            <p:ph type="body" idx="1"/>
          </p:nvPr>
        </p:nvSpPr>
        <p:spPr>
          <a:xfrm>
            <a:off x="383850" y="1518900"/>
            <a:ext cx="8379900" cy="35385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SzPts val="1300"/>
              <a:buNone/>
            </a:pPr>
            <a:endParaRPr/>
          </a:p>
          <a:p>
            <a:pPr marL="0" lvl="0" indent="0" algn="l" rtl="0">
              <a:lnSpc>
                <a:spcPct val="115000"/>
              </a:lnSpc>
              <a:spcBef>
                <a:spcPts val="1600"/>
              </a:spcBef>
              <a:spcAft>
                <a:spcPts val="0"/>
              </a:spcAft>
              <a:buSzPts val="1300"/>
              <a:buNone/>
            </a:pPr>
            <a:endParaRPr/>
          </a:p>
          <a:p>
            <a:pPr marL="0" lvl="0" indent="0" algn="l" rtl="0">
              <a:lnSpc>
                <a:spcPct val="115000"/>
              </a:lnSpc>
              <a:spcBef>
                <a:spcPts val="1600"/>
              </a:spcBef>
              <a:spcAft>
                <a:spcPts val="0"/>
              </a:spcAft>
              <a:buSzPts val="1300"/>
              <a:buNone/>
            </a:pPr>
            <a:endParaRPr/>
          </a:p>
          <a:p>
            <a:pPr marL="0" lvl="0" indent="0" algn="l" rtl="0">
              <a:lnSpc>
                <a:spcPct val="115000"/>
              </a:lnSpc>
              <a:spcBef>
                <a:spcPts val="1600"/>
              </a:spcBef>
              <a:spcAft>
                <a:spcPts val="0"/>
              </a:spcAft>
              <a:buSzPts val="1300"/>
              <a:buNone/>
            </a:pPr>
            <a:endParaRPr/>
          </a:p>
          <a:p>
            <a:pPr marL="0" lvl="0" indent="0" algn="l" rtl="0">
              <a:lnSpc>
                <a:spcPct val="115000"/>
              </a:lnSpc>
              <a:spcBef>
                <a:spcPts val="1600"/>
              </a:spcBef>
              <a:spcAft>
                <a:spcPts val="0"/>
              </a:spcAft>
              <a:buSzPts val="1300"/>
              <a:buNone/>
            </a:pPr>
            <a:endParaRPr/>
          </a:p>
          <a:p>
            <a:pPr marL="0" lvl="0" indent="0" algn="l" rtl="0">
              <a:lnSpc>
                <a:spcPct val="115000"/>
              </a:lnSpc>
              <a:spcBef>
                <a:spcPts val="1600"/>
              </a:spcBef>
              <a:spcAft>
                <a:spcPts val="0"/>
              </a:spcAft>
              <a:buSzPts val="1300"/>
              <a:buNone/>
            </a:pPr>
            <a:endParaRPr/>
          </a:p>
          <a:p>
            <a:pPr marL="0" lvl="0" indent="0" algn="l" rtl="0">
              <a:lnSpc>
                <a:spcPct val="115000"/>
              </a:lnSpc>
              <a:spcBef>
                <a:spcPts val="1600"/>
              </a:spcBef>
              <a:spcAft>
                <a:spcPts val="0"/>
              </a:spcAft>
              <a:buSzPts val="1300"/>
              <a:buNone/>
            </a:pPr>
            <a:endParaRPr/>
          </a:p>
          <a:p>
            <a:pPr marL="0" lvl="0" indent="0" algn="l" rtl="0">
              <a:lnSpc>
                <a:spcPct val="115000"/>
              </a:lnSpc>
              <a:spcBef>
                <a:spcPts val="1600"/>
              </a:spcBef>
              <a:spcAft>
                <a:spcPts val="1600"/>
              </a:spcAft>
              <a:buSzPts val="1300"/>
              <a:buNone/>
            </a:pPr>
            <a:endParaRPr/>
          </a:p>
        </p:txBody>
      </p:sp>
      <p:graphicFrame>
        <p:nvGraphicFramePr>
          <p:cNvPr id="235" name="Google Shape;235;p18"/>
          <p:cNvGraphicFramePr/>
          <p:nvPr/>
        </p:nvGraphicFramePr>
        <p:xfrm>
          <a:off x="3894200" y="2414025"/>
          <a:ext cx="3000000" cy="3000000"/>
        </p:xfrm>
        <a:graphic>
          <a:graphicData uri="http://schemas.openxmlformats.org/drawingml/2006/table">
            <a:tbl>
              <a:tblPr>
                <a:noFill/>
                <a:tableStyleId>{2DE93F2B-9322-485D-A26D-9A3057FAE2E9}</a:tableStyleId>
              </a:tblPr>
              <a:tblGrid>
                <a:gridCol w="422650">
                  <a:extLst>
                    <a:ext uri="{9D8B030D-6E8A-4147-A177-3AD203B41FA5}">
                      <a16:colId xmlns:a16="http://schemas.microsoft.com/office/drawing/2014/main" val="20000"/>
                    </a:ext>
                  </a:extLst>
                </a:gridCol>
                <a:gridCol w="422650">
                  <a:extLst>
                    <a:ext uri="{9D8B030D-6E8A-4147-A177-3AD203B41FA5}">
                      <a16:colId xmlns:a16="http://schemas.microsoft.com/office/drawing/2014/main" val="20001"/>
                    </a:ext>
                  </a:extLst>
                </a:gridCol>
                <a:gridCol w="422650">
                  <a:extLst>
                    <a:ext uri="{9D8B030D-6E8A-4147-A177-3AD203B41FA5}">
                      <a16:colId xmlns:a16="http://schemas.microsoft.com/office/drawing/2014/main" val="20002"/>
                    </a:ext>
                  </a:extLst>
                </a:gridCol>
              </a:tblGrid>
              <a:tr h="32840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tc>
                <a:extLst>
                  <a:ext uri="{0D108BD9-81ED-4DB2-BD59-A6C34878D82A}">
                    <a16:rowId xmlns:a16="http://schemas.microsoft.com/office/drawing/2014/main" val="10000"/>
                  </a:ext>
                </a:extLst>
              </a:tr>
              <a:tr h="3191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tc>
                <a:extLst>
                  <a:ext uri="{0D108BD9-81ED-4DB2-BD59-A6C34878D82A}">
                    <a16:rowId xmlns:a16="http://schemas.microsoft.com/office/drawing/2014/main" val="10001"/>
                  </a:ext>
                </a:extLst>
              </a:tr>
              <a:tr h="3191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tc>
                <a:extLst>
                  <a:ext uri="{0D108BD9-81ED-4DB2-BD59-A6C34878D82A}">
                    <a16:rowId xmlns:a16="http://schemas.microsoft.com/office/drawing/2014/main" val="10002"/>
                  </a:ext>
                </a:extLst>
              </a:tr>
            </a:tbl>
          </a:graphicData>
        </a:graphic>
      </p:graphicFrame>
      <p:sp>
        <p:nvSpPr>
          <p:cNvPr id="236" name="Google Shape;236;p18"/>
          <p:cNvSpPr txBox="1"/>
          <p:nvPr/>
        </p:nvSpPr>
        <p:spPr>
          <a:xfrm>
            <a:off x="3395600" y="2844375"/>
            <a:ext cx="264000" cy="31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Lato"/>
                <a:ea typeface="Lato"/>
                <a:cs typeface="Lato"/>
                <a:sym typeface="Lato"/>
              </a:rPr>
              <a:t>*</a:t>
            </a:r>
            <a:endParaRPr sz="1400" b="0" i="0" u="none" strike="noStrike" cap="none">
              <a:solidFill>
                <a:srgbClr val="000000"/>
              </a:solidFill>
              <a:latin typeface="Lato"/>
              <a:ea typeface="Lato"/>
              <a:cs typeface="Lato"/>
              <a:sym typeface="Lato"/>
            </a:endParaRPr>
          </a:p>
        </p:txBody>
      </p:sp>
      <p:sp>
        <p:nvSpPr>
          <p:cNvPr id="237" name="Google Shape;237;p18"/>
          <p:cNvSpPr txBox="1"/>
          <p:nvPr/>
        </p:nvSpPr>
        <p:spPr>
          <a:xfrm>
            <a:off x="5493300" y="2784825"/>
            <a:ext cx="344700" cy="43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Lato"/>
                <a:ea typeface="Lato"/>
                <a:cs typeface="Lato"/>
                <a:sym typeface="Lato"/>
              </a:rPr>
              <a:t>=</a:t>
            </a:r>
            <a:endParaRPr sz="1400" b="0" i="0" u="none" strike="noStrike" cap="none">
              <a:solidFill>
                <a:srgbClr val="000000"/>
              </a:solidFill>
              <a:latin typeface="Lato"/>
              <a:ea typeface="Lato"/>
              <a:cs typeface="Lato"/>
              <a:sym typeface="Lato"/>
            </a:endParaRPr>
          </a:p>
        </p:txBody>
      </p:sp>
      <p:graphicFrame>
        <p:nvGraphicFramePr>
          <p:cNvPr id="238" name="Google Shape;238;p18"/>
          <p:cNvGraphicFramePr/>
          <p:nvPr/>
        </p:nvGraphicFramePr>
        <p:xfrm>
          <a:off x="6169150" y="1979575"/>
          <a:ext cx="3000000" cy="3000000"/>
        </p:xfrm>
        <a:graphic>
          <a:graphicData uri="http://schemas.openxmlformats.org/drawingml/2006/table">
            <a:tbl>
              <a:tblPr>
                <a:noFill/>
                <a:tableStyleId>{2DE93F2B-9322-485D-A26D-9A3057FAE2E9}</a:tableStyleId>
              </a:tblPr>
              <a:tblGrid>
                <a:gridCol w="563075">
                  <a:extLst>
                    <a:ext uri="{9D8B030D-6E8A-4147-A177-3AD203B41FA5}">
                      <a16:colId xmlns:a16="http://schemas.microsoft.com/office/drawing/2014/main" val="20000"/>
                    </a:ext>
                  </a:extLst>
                </a:gridCol>
                <a:gridCol w="563075">
                  <a:extLst>
                    <a:ext uri="{9D8B030D-6E8A-4147-A177-3AD203B41FA5}">
                      <a16:colId xmlns:a16="http://schemas.microsoft.com/office/drawing/2014/main" val="20001"/>
                    </a:ext>
                  </a:extLst>
                </a:gridCol>
                <a:gridCol w="563075">
                  <a:extLst>
                    <a:ext uri="{9D8B030D-6E8A-4147-A177-3AD203B41FA5}">
                      <a16:colId xmlns:a16="http://schemas.microsoft.com/office/drawing/2014/main" val="20002"/>
                    </a:ext>
                  </a:extLst>
                </a:gridCol>
                <a:gridCol w="563075">
                  <a:extLst>
                    <a:ext uri="{9D8B030D-6E8A-4147-A177-3AD203B41FA5}">
                      <a16:colId xmlns:a16="http://schemas.microsoft.com/office/drawing/2014/main" val="20003"/>
                    </a:ext>
                  </a:extLst>
                </a:gridCol>
              </a:tblGrid>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-30</a:t>
                      </a:r>
                      <a:endParaRPr sz="1400" u="none" strike="noStrike" cap="none"/>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-30</a:t>
                      </a:r>
                      <a:endParaRPr sz="1400" u="none" strike="noStrike" cap="none"/>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239" name="Google Shape;239;p18"/>
          <p:cNvGraphicFramePr/>
          <p:nvPr/>
        </p:nvGraphicFramePr>
        <p:xfrm>
          <a:off x="512375" y="1827163"/>
          <a:ext cx="3000000" cy="3000000"/>
        </p:xfrm>
        <a:graphic>
          <a:graphicData uri="http://schemas.openxmlformats.org/drawingml/2006/table">
            <a:tbl>
              <a:tblPr>
                <a:noFill/>
                <a:tableStyleId>{2DE93F2B-9322-485D-A26D-9A3057FAE2E9}</a:tableStyleId>
              </a:tblPr>
              <a:tblGrid>
                <a:gridCol w="454375">
                  <a:extLst>
                    <a:ext uri="{9D8B030D-6E8A-4147-A177-3AD203B41FA5}">
                      <a16:colId xmlns:a16="http://schemas.microsoft.com/office/drawing/2014/main" val="20000"/>
                    </a:ext>
                  </a:extLst>
                </a:gridCol>
                <a:gridCol w="454375">
                  <a:extLst>
                    <a:ext uri="{9D8B030D-6E8A-4147-A177-3AD203B41FA5}">
                      <a16:colId xmlns:a16="http://schemas.microsoft.com/office/drawing/2014/main" val="20001"/>
                    </a:ext>
                  </a:extLst>
                </a:gridCol>
                <a:gridCol w="454375">
                  <a:extLst>
                    <a:ext uri="{9D8B030D-6E8A-4147-A177-3AD203B41FA5}">
                      <a16:colId xmlns:a16="http://schemas.microsoft.com/office/drawing/2014/main" val="20002"/>
                    </a:ext>
                  </a:extLst>
                </a:gridCol>
                <a:gridCol w="454375">
                  <a:extLst>
                    <a:ext uri="{9D8B030D-6E8A-4147-A177-3AD203B41FA5}">
                      <a16:colId xmlns:a16="http://schemas.microsoft.com/office/drawing/2014/main" val="20003"/>
                    </a:ext>
                  </a:extLst>
                </a:gridCol>
                <a:gridCol w="454375">
                  <a:extLst>
                    <a:ext uri="{9D8B030D-6E8A-4147-A177-3AD203B41FA5}">
                      <a16:colId xmlns:a16="http://schemas.microsoft.com/office/drawing/2014/main" val="20004"/>
                    </a:ext>
                  </a:extLst>
                </a:gridCol>
                <a:gridCol w="454375">
                  <a:extLst>
                    <a:ext uri="{9D8B030D-6E8A-4147-A177-3AD203B41FA5}">
                      <a16:colId xmlns:a16="http://schemas.microsoft.com/office/drawing/2014/main" val="20005"/>
                    </a:ext>
                  </a:extLst>
                </a:gridCol>
              </a:tblGrid>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txBox="1"/>
          <p:nvPr/>
        </p:nvSpPr>
        <p:spPr>
          <a:xfrm>
            <a:off x="288025" y="710425"/>
            <a:ext cx="8511000" cy="3771000"/>
          </a:xfrm>
          <a:prstGeom prst="rect">
            <a:avLst/>
          </a:prstGeom>
          <a:noFill/>
          <a:ln>
            <a:noFill/>
          </a:ln>
        </p:spPr>
        <p:txBody>
          <a:bodyPr spcFirstLastPara="1" wrap="square" lIns="91425" tIns="91425" rIns="91425" bIns="91425" anchor="t" anchorCtr="0">
            <a:spAutoFit/>
          </a:bodyPr>
          <a:lstStyle/>
          <a:p>
            <a:pPr marL="0" marR="0" lvl="0" indent="457200" algn="l" rtl="0">
              <a:lnSpc>
                <a:spcPct val="100000"/>
              </a:lnSpc>
              <a:spcBef>
                <a:spcPts val="0"/>
              </a:spcBef>
              <a:spcAft>
                <a:spcPts val="0"/>
              </a:spcAft>
              <a:buClr>
                <a:srgbClr val="000000"/>
              </a:buClr>
              <a:buSzPts val="2000"/>
              <a:buFont typeface="Arial"/>
              <a:buNone/>
            </a:pPr>
            <a:r>
              <a:rPr lang="es" sz="2000" b="1" i="0" u="none" strike="noStrike" cap="none">
                <a:solidFill>
                  <a:srgbClr val="000000"/>
                </a:solidFill>
                <a:latin typeface="Montserrat"/>
                <a:ea typeface="Montserrat"/>
                <a:cs typeface="Montserrat"/>
                <a:sym typeface="Montserrat"/>
              </a:rPr>
              <a:t>Programa de la materia</a:t>
            </a:r>
            <a:endParaRPr sz="20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Montserrat"/>
              <a:ea typeface="Montserrat"/>
              <a:cs typeface="Montserrat"/>
              <a:sym typeface="Montserrat"/>
            </a:endParaRPr>
          </a:p>
          <a:p>
            <a:pPr marL="457200" marR="0" lvl="0" indent="-311150" algn="just" rtl="0">
              <a:lnSpc>
                <a:spcPct val="100000"/>
              </a:lnSpc>
              <a:spcBef>
                <a:spcPts val="0"/>
              </a:spcBef>
              <a:spcAft>
                <a:spcPts val="0"/>
              </a:spcAft>
              <a:buClr>
                <a:srgbClr val="000000"/>
              </a:buClr>
              <a:buSzPts val="1300"/>
              <a:buFont typeface="Montserrat"/>
              <a:buAutoNum type="arabicPeriod"/>
            </a:pPr>
            <a:r>
              <a:rPr lang="es" sz="1300" b="1" i="0" u="none" strike="noStrike" cap="none">
                <a:solidFill>
                  <a:srgbClr val="000000"/>
                </a:solidFill>
                <a:latin typeface="Montserrat"/>
                <a:ea typeface="Montserrat"/>
                <a:cs typeface="Montserrat"/>
                <a:sym typeface="Montserrat"/>
              </a:rPr>
              <a:t>Clase 1:</a:t>
            </a:r>
            <a:r>
              <a:rPr lang="es" sz="1300" b="0" i="0" u="none" strike="noStrike" cap="none">
                <a:solidFill>
                  <a:srgbClr val="000000"/>
                </a:solidFill>
                <a:latin typeface="Montserrat"/>
                <a:ea typeface="Montserrat"/>
                <a:cs typeface="Montserrat"/>
                <a:sym typeface="Montserrat"/>
              </a:rPr>
              <a:t> Problemas en visión por computadora: clasificación, localización y segmentación. Redes neuronales convolucionales: orígenes, estructura, tipos de capas utilizadas, hiperparametros.</a:t>
            </a:r>
            <a:endParaRPr sz="1300" b="0" i="0" u="none" strike="noStrike" cap="none">
              <a:solidFill>
                <a:srgbClr val="000000"/>
              </a:solidFill>
              <a:latin typeface="Montserrat"/>
              <a:ea typeface="Montserrat"/>
              <a:cs typeface="Montserrat"/>
              <a:sym typeface="Montserrat"/>
            </a:endParaRPr>
          </a:p>
          <a:p>
            <a:pPr marL="457200" marR="0" lvl="0" indent="-311150" algn="just" rtl="0">
              <a:lnSpc>
                <a:spcPct val="100000"/>
              </a:lnSpc>
              <a:spcBef>
                <a:spcPts val="0"/>
              </a:spcBef>
              <a:spcAft>
                <a:spcPts val="0"/>
              </a:spcAft>
              <a:buClr>
                <a:srgbClr val="000000"/>
              </a:buClr>
              <a:buSzPts val="1300"/>
              <a:buFont typeface="Montserrat"/>
              <a:buAutoNum type="arabicPeriod"/>
            </a:pPr>
            <a:r>
              <a:rPr lang="es" sz="1300" b="1" i="0" u="none" strike="noStrike" cap="none">
                <a:solidFill>
                  <a:srgbClr val="000000"/>
                </a:solidFill>
                <a:latin typeface="Montserrat"/>
                <a:ea typeface="Montserrat"/>
                <a:cs typeface="Montserrat"/>
                <a:sym typeface="Montserrat"/>
              </a:rPr>
              <a:t>Clase 2:</a:t>
            </a:r>
            <a:r>
              <a:rPr lang="es" sz="1300" b="0" i="0" u="none" strike="noStrike" cap="none">
                <a:solidFill>
                  <a:srgbClr val="000000"/>
                </a:solidFill>
                <a:latin typeface="Montserrat"/>
                <a:ea typeface="Montserrat"/>
                <a:cs typeface="Montserrat"/>
                <a:sym typeface="Montserrat"/>
              </a:rPr>
              <a:t> Data Augmentation. Ejemplos de arquitecturas clásicas: LeNet-5, AlexNet, VGGNet. Ejemplo de entrenamiento de redes con Keras.</a:t>
            </a:r>
            <a:endParaRPr sz="1300" b="0" i="0" u="none" strike="noStrike" cap="none">
              <a:solidFill>
                <a:srgbClr val="000000"/>
              </a:solidFill>
              <a:latin typeface="Montserrat"/>
              <a:ea typeface="Montserrat"/>
              <a:cs typeface="Montserrat"/>
              <a:sym typeface="Montserrat"/>
            </a:endParaRPr>
          </a:p>
          <a:p>
            <a:pPr marL="457200" marR="0" lvl="0" indent="-311150" algn="just" rtl="0">
              <a:lnSpc>
                <a:spcPct val="100000"/>
              </a:lnSpc>
              <a:spcBef>
                <a:spcPts val="0"/>
              </a:spcBef>
              <a:spcAft>
                <a:spcPts val="0"/>
              </a:spcAft>
              <a:buClr>
                <a:srgbClr val="000000"/>
              </a:buClr>
              <a:buSzPts val="1300"/>
              <a:buFont typeface="Montserrat"/>
              <a:buAutoNum type="arabicPeriod"/>
            </a:pPr>
            <a:r>
              <a:rPr lang="es" sz="1300" b="1" i="0" u="none" strike="noStrike" cap="none">
                <a:solidFill>
                  <a:srgbClr val="000000"/>
                </a:solidFill>
                <a:latin typeface="Montserrat"/>
                <a:ea typeface="Montserrat"/>
                <a:cs typeface="Montserrat"/>
                <a:sym typeface="Montserrat"/>
              </a:rPr>
              <a:t>Clase 3</a:t>
            </a:r>
            <a:r>
              <a:rPr lang="es" sz="1300" b="0" i="0" u="none" strike="noStrike" cap="none">
                <a:solidFill>
                  <a:srgbClr val="000000"/>
                </a:solidFill>
                <a:latin typeface="Montserrat"/>
                <a:ea typeface="Montserrat"/>
                <a:cs typeface="Montserrat"/>
                <a:sym typeface="Montserrat"/>
              </a:rPr>
              <a:t>: Batch Normalization. Residual Networks: Arquitecturas ResNet, método funcional en Keras. Convolución 1x1: Arquitecturas Inception. Transfer Learning.</a:t>
            </a:r>
            <a:endParaRPr sz="1300" b="0" i="0" u="none" strike="noStrike" cap="none">
              <a:solidFill>
                <a:srgbClr val="000000"/>
              </a:solidFill>
              <a:latin typeface="Montserrat"/>
              <a:ea typeface="Montserrat"/>
              <a:cs typeface="Montserrat"/>
              <a:sym typeface="Montserrat"/>
            </a:endParaRPr>
          </a:p>
          <a:p>
            <a:pPr marL="457200" marR="0" lvl="0" indent="-311150" algn="just" rtl="0">
              <a:lnSpc>
                <a:spcPct val="100000"/>
              </a:lnSpc>
              <a:spcBef>
                <a:spcPts val="0"/>
              </a:spcBef>
              <a:spcAft>
                <a:spcPts val="0"/>
              </a:spcAft>
              <a:buClr>
                <a:srgbClr val="000000"/>
              </a:buClr>
              <a:buSzPts val="1300"/>
              <a:buFont typeface="Montserrat"/>
              <a:buAutoNum type="arabicPeriod"/>
            </a:pPr>
            <a:r>
              <a:rPr lang="es" sz="1300" b="1" i="0" u="none" strike="noStrike" cap="none">
                <a:solidFill>
                  <a:srgbClr val="000000"/>
                </a:solidFill>
                <a:latin typeface="Montserrat"/>
                <a:ea typeface="Montserrat"/>
                <a:cs typeface="Montserrat"/>
                <a:sym typeface="Montserrat"/>
              </a:rPr>
              <a:t>Clase 4:</a:t>
            </a:r>
            <a:r>
              <a:rPr lang="es" sz="1300" b="0" i="0" u="none" strike="noStrike" cap="none">
                <a:solidFill>
                  <a:srgbClr val="000000"/>
                </a:solidFill>
                <a:latin typeface="Montserrat"/>
                <a:ea typeface="Montserrat"/>
                <a:cs typeface="Montserrat"/>
                <a:sym typeface="Montserrat"/>
              </a:rPr>
              <a:t> Localizacion y deteccion de objetos. Algoritmo de Sliding Windows. mAP. Metodos de dos etapas: R-CNN, Fast R-CNN, Faster R-CNN. Métodos de una etapa: YOLO, SSD.</a:t>
            </a:r>
            <a:endParaRPr sz="1300" b="0" i="0" u="none" strike="noStrike" cap="none">
              <a:solidFill>
                <a:srgbClr val="000000"/>
              </a:solidFill>
              <a:latin typeface="Montserrat"/>
              <a:ea typeface="Montserrat"/>
              <a:cs typeface="Montserrat"/>
              <a:sym typeface="Montserrat"/>
            </a:endParaRPr>
          </a:p>
          <a:p>
            <a:pPr marL="457200" marR="0" lvl="0" indent="-311150" algn="just" rtl="0">
              <a:lnSpc>
                <a:spcPct val="100000"/>
              </a:lnSpc>
              <a:spcBef>
                <a:spcPts val="0"/>
              </a:spcBef>
              <a:spcAft>
                <a:spcPts val="0"/>
              </a:spcAft>
              <a:buClr>
                <a:srgbClr val="000000"/>
              </a:buClr>
              <a:buSzPts val="1300"/>
              <a:buFont typeface="Montserrat"/>
              <a:buAutoNum type="arabicPeriod"/>
            </a:pPr>
            <a:r>
              <a:rPr lang="es" sz="1300" b="1" i="0" u="none" strike="noStrike" cap="none">
                <a:solidFill>
                  <a:srgbClr val="000000"/>
                </a:solidFill>
                <a:latin typeface="Montserrat"/>
                <a:ea typeface="Montserrat"/>
                <a:cs typeface="Montserrat"/>
                <a:sym typeface="Montserrat"/>
              </a:rPr>
              <a:t>Clase 5: </a:t>
            </a:r>
            <a:r>
              <a:rPr lang="es" sz="1300" b="0" i="0" u="none" strike="noStrike" cap="none">
                <a:solidFill>
                  <a:srgbClr val="000000"/>
                </a:solidFill>
                <a:latin typeface="Montserrat"/>
                <a:ea typeface="Montserrat"/>
                <a:cs typeface="Montserrat"/>
                <a:sym typeface="Montserrat"/>
              </a:rPr>
              <a:t>Segmentación de imágenes. Segmentación semántica: U-Net. Segmentación de instancias: Mask R-CNN</a:t>
            </a:r>
            <a:endParaRPr sz="1300" b="0" i="0" u="none" strike="noStrike" cap="none">
              <a:solidFill>
                <a:srgbClr val="000000"/>
              </a:solidFill>
              <a:latin typeface="Montserrat"/>
              <a:ea typeface="Montserrat"/>
              <a:cs typeface="Montserrat"/>
              <a:sym typeface="Montserrat"/>
            </a:endParaRPr>
          </a:p>
          <a:p>
            <a:pPr marL="457200" marR="0" lvl="0" indent="-311150" algn="just" rtl="0">
              <a:lnSpc>
                <a:spcPct val="100000"/>
              </a:lnSpc>
              <a:spcBef>
                <a:spcPts val="0"/>
              </a:spcBef>
              <a:spcAft>
                <a:spcPts val="0"/>
              </a:spcAft>
              <a:buClr>
                <a:srgbClr val="000000"/>
              </a:buClr>
              <a:buSzPts val="1300"/>
              <a:buFont typeface="Montserrat"/>
              <a:buAutoNum type="arabicPeriod"/>
            </a:pPr>
            <a:r>
              <a:rPr lang="es" sz="1300" b="1" i="0" u="none" strike="noStrike" cap="none">
                <a:solidFill>
                  <a:srgbClr val="000000"/>
                </a:solidFill>
                <a:latin typeface="Montserrat"/>
                <a:ea typeface="Montserrat"/>
                <a:cs typeface="Montserrat"/>
                <a:sym typeface="Montserrat"/>
              </a:rPr>
              <a:t>Clase 6: </a:t>
            </a:r>
            <a:r>
              <a:rPr lang="es" sz="1300" b="0" i="0" u="none" strike="noStrike" cap="none">
                <a:solidFill>
                  <a:srgbClr val="000000"/>
                </a:solidFill>
                <a:latin typeface="Montserrat"/>
                <a:ea typeface="Montserrat"/>
                <a:cs typeface="Montserrat"/>
                <a:sym typeface="Montserrat"/>
              </a:rPr>
              <a:t>Aplicaciones especiales. Transferencia de estilo. Reconocimiento de rostros. Redes generativas adversarias. </a:t>
            </a:r>
            <a:endParaRPr sz="1300" b="0" i="0" u="none" strike="noStrike" cap="none">
              <a:solidFill>
                <a:srgbClr val="000000"/>
              </a:solidFill>
              <a:latin typeface="Montserrat"/>
              <a:ea typeface="Montserrat"/>
              <a:cs typeface="Montserrat"/>
              <a:sym typeface="Montserrat"/>
            </a:endParaRPr>
          </a:p>
          <a:p>
            <a:pPr marL="457200" marR="0" lvl="0" indent="-311150" algn="just" rtl="0">
              <a:lnSpc>
                <a:spcPct val="100000"/>
              </a:lnSpc>
              <a:spcBef>
                <a:spcPts val="0"/>
              </a:spcBef>
              <a:spcAft>
                <a:spcPts val="0"/>
              </a:spcAft>
              <a:buClr>
                <a:srgbClr val="000000"/>
              </a:buClr>
              <a:buSzPts val="1300"/>
              <a:buFont typeface="Montserrat"/>
              <a:buAutoNum type="arabicPeriod"/>
            </a:pPr>
            <a:r>
              <a:rPr lang="es" sz="1300" b="1" i="0" u="none" strike="noStrike" cap="none">
                <a:solidFill>
                  <a:srgbClr val="000000"/>
                </a:solidFill>
                <a:latin typeface="Montserrat"/>
                <a:ea typeface="Montserrat"/>
                <a:cs typeface="Montserrat"/>
                <a:sym typeface="Montserrat"/>
              </a:rPr>
              <a:t>Clase 7:</a:t>
            </a:r>
            <a:r>
              <a:rPr lang="es" sz="1300" b="0" i="0" u="none" strike="noStrike" cap="none">
                <a:solidFill>
                  <a:srgbClr val="000000"/>
                </a:solidFill>
                <a:latin typeface="Montserrat"/>
                <a:ea typeface="Montserrat"/>
                <a:cs typeface="Montserrat"/>
                <a:sym typeface="Montserrat"/>
              </a:rPr>
              <a:t> Ejemplo de aplicación a cargo de Khodadad Pakdaman</a:t>
            </a:r>
            <a:endParaRPr sz="1300" b="0" i="0" u="none" strike="noStrike" cap="none">
              <a:solidFill>
                <a:srgbClr val="000000"/>
              </a:solidFill>
              <a:latin typeface="Montserrat"/>
              <a:ea typeface="Montserrat"/>
              <a:cs typeface="Montserrat"/>
              <a:sym typeface="Montserrat"/>
            </a:endParaRPr>
          </a:p>
          <a:p>
            <a:pPr marL="457200" marR="0" lvl="0" indent="-311150" algn="just" rtl="0">
              <a:lnSpc>
                <a:spcPct val="100000"/>
              </a:lnSpc>
              <a:spcBef>
                <a:spcPts val="0"/>
              </a:spcBef>
              <a:spcAft>
                <a:spcPts val="0"/>
              </a:spcAft>
              <a:buClr>
                <a:srgbClr val="000000"/>
              </a:buClr>
              <a:buSzPts val="1300"/>
              <a:buFont typeface="Montserrat"/>
              <a:buAutoNum type="arabicPeriod"/>
            </a:pPr>
            <a:r>
              <a:rPr lang="es" sz="1300" b="1" i="0" u="none" strike="noStrike" cap="none">
                <a:solidFill>
                  <a:srgbClr val="000000"/>
                </a:solidFill>
                <a:latin typeface="Montserrat"/>
                <a:ea typeface="Montserrat"/>
                <a:cs typeface="Montserrat"/>
                <a:sym typeface="Montserrat"/>
              </a:rPr>
              <a:t>Clase 8:</a:t>
            </a:r>
            <a:r>
              <a:rPr lang="es" sz="1300" b="0" i="0" u="none" strike="noStrike" cap="none">
                <a:solidFill>
                  <a:srgbClr val="000000"/>
                </a:solidFill>
                <a:latin typeface="Montserrat"/>
                <a:ea typeface="Montserrat"/>
                <a:cs typeface="Montserrat"/>
                <a:sym typeface="Montserrat"/>
              </a:rPr>
              <a:t> Examen. Temas de investigación actuales en visión por computadora.</a:t>
            </a:r>
            <a:endParaRPr sz="13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9"/>
          <p:cNvSpPr txBox="1">
            <a:spLocks noGrp="1"/>
          </p:cNvSpPr>
          <p:nvPr>
            <p:ph type="title"/>
          </p:nvPr>
        </p:nvSpPr>
        <p:spPr>
          <a:xfrm>
            <a:off x="729450" y="5678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Ejemplo: detección de bordes horizontales</a:t>
            </a:r>
            <a:endParaRPr>
              <a:latin typeface="Montserrat"/>
              <a:ea typeface="Montserrat"/>
              <a:cs typeface="Montserrat"/>
              <a:sym typeface="Montserrat"/>
            </a:endParaRPr>
          </a:p>
        </p:txBody>
      </p:sp>
      <p:sp>
        <p:nvSpPr>
          <p:cNvPr id="245" name="Google Shape;245;p19"/>
          <p:cNvSpPr txBox="1">
            <a:spLocks noGrp="1"/>
          </p:cNvSpPr>
          <p:nvPr>
            <p:ph type="body" idx="1"/>
          </p:nvPr>
        </p:nvSpPr>
        <p:spPr>
          <a:xfrm>
            <a:off x="383850" y="1518900"/>
            <a:ext cx="8379900" cy="35385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SzPts val="1300"/>
              <a:buNone/>
            </a:pPr>
            <a:endParaRPr/>
          </a:p>
          <a:p>
            <a:pPr marL="0" lvl="0" indent="0" algn="l" rtl="0">
              <a:lnSpc>
                <a:spcPct val="115000"/>
              </a:lnSpc>
              <a:spcBef>
                <a:spcPts val="1600"/>
              </a:spcBef>
              <a:spcAft>
                <a:spcPts val="0"/>
              </a:spcAft>
              <a:buSzPts val="1300"/>
              <a:buNone/>
            </a:pPr>
            <a:endParaRPr/>
          </a:p>
          <a:p>
            <a:pPr marL="0" lvl="0" indent="0" algn="l" rtl="0">
              <a:lnSpc>
                <a:spcPct val="115000"/>
              </a:lnSpc>
              <a:spcBef>
                <a:spcPts val="1600"/>
              </a:spcBef>
              <a:spcAft>
                <a:spcPts val="0"/>
              </a:spcAft>
              <a:buSzPts val="1300"/>
              <a:buNone/>
            </a:pPr>
            <a:endParaRPr/>
          </a:p>
          <a:p>
            <a:pPr marL="0" lvl="0" indent="0" algn="l" rtl="0">
              <a:lnSpc>
                <a:spcPct val="115000"/>
              </a:lnSpc>
              <a:spcBef>
                <a:spcPts val="1600"/>
              </a:spcBef>
              <a:spcAft>
                <a:spcPts val="0"/>
              </a:spcAft>
              <a:buSzPts val="1300"/>
              <a:buNone/>
            </a:pPr>
            <a:endParaRPr/>
          </a:p>
          <a:p>
            <a:pPr marL="0" lvl="0" indent="0" algn="l" rtl="0">
              <a:lnSpc>
                <a:spcPct val="115000"/>
              </a:lnSpc>
              <a:spcBef>
                <a:spcPts val="1600"/>
              </a:spcBef>
              <a:spcAft>
                <a:spcPts val="0"/>
              </a:spcAft>
              <a:buSzPts val="1300"/>
              <a:buNone/>
            </a:pPr>
            <a:endParaRPr/>
          </a:p>
          <a:p>
            <a:pPr marL="0" lvl="0" indent="0" algn="l" rtl="0">
              <a:lnSpc>
                <a:spcPct val="115000"/>
              </a:lnSpc>
              <a:spcBef>
                <a:spcPts val="1600"/>
              </a:spcBef>
              <a:spcAft>
                <a:spcPts val="0"/>
              </a:spcAft>
              <a:buSzPts val="1300"/>
              <a:buNone/>
            </a:pPr>
            <a:endParaRPr/>
          </a:p>
          <a:p>
            <a:pPr marL="457200" lvl="0" indent="0" algn="l" rtl="0">
              <a:lnSpc>
                <a:spcPct val="115000"/>
              </a:lnSpc>
              <a:spcBef>
                <a:spcPts val="1600"/>
              </a:spcBef>
              <a:spcAft>
                <a:spcPts val="1600"/>
              </a:spcAft>
              <a:buSzPts val="1300"/>
              <a:buNone/>
            </a:pPr>
            <a:endParaRPr/>
          </a:p>
        </p:txBody>
      </p:sp>
      <p:graphicFrame>
        <p:nvGraphicFramePr>
          <p:cNvPr id="246" name="Google Shape;246;p19"/>
          <p:cNvGraphicFramePr/>
          <p:nvPr/>
        </p:nvGraphicFramePr>
        <p:xfrm>
          <a:off x="3894200" y="2414025"/>
          <a:ext cx="3000000" cy="3000000"/>
        </p:xfrm>
        <a:graphic>
          <a:graphicData uri="http://schemas.openxmlformats.org/drawingml/2006/table">
            <a:tbl>
              <a:tblPr>
                <a:noFill/>
                <a:tableStyleId>{2DE93F2B-9322-485D-A26D-9A3057FAE2E9}</a:tableStyleId>
              </a:tblPr>
              <a:tblGrid>
                <a:gridCol w="422650">
                  <a:extLst>
                    <a:ext uri="{9D8B030D-6E8A-4147-A177-3AD203B41FA5}">
                      <a16:colId xmlns:a16="http://schemas.microsoft.com/office/drawing/2014/main" val="20000"/>
                    </a:ext>
                  </a:extLst>
                </a:gridCol>
                <a:gridCol w="422650">
                  <a:extLst>
                    <a:ext uri="{9D8B030D-6E8A-4147-A177-3AD203B41FA5}">
                      <a16:colId xmlns:a16="http://schemas.microsoft.com/office/drawing/2014/main" val="20001"/>
                    </a:ext>
                  </a:extLst>
                </a:gridCol>
                <a:gridCol w="422650">
                  <a:extLst>
                    <a:ext uri="{9D8B030D-6E8A-4147-A177-3AD203B41FA5}">
                      <a16:colId xmlns:a16="http://schemas.microsoft.com/office/drawing/2014/main" val="20002"/>
                    </a:ext>
                  </a:extLst>
                </a:gridCol>
              </a:tblGrid>
              <a:tr h="32840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tc>
                <a:extLst>
                  <a:ext uri="{0D108BD9-81ED-4DB2-BD59-A6C34878D82A}">
                    <a16:rowId xmlns:a16="http://schemas.microsoft.com/office/drawing/2014/main" val="10000"/>
                  </a:ext>
                </a:extLst>
              </a:tr>
              <a:tr h="3191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tc>
                <a:extLst>
                  <a:ext uri="{0D108BD9-81ED-4DB2-BD59-A6C34878D82A}">
                    <a16:rowId xmlns:a16="http://schemas.microsoft.com/office/drawing/2014/main" val="10001"/>
                  </a:ext>
                </a:extLst>
              </a:tr>
              <a:tr h="3191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tc>
                <a:extLst>
                  <a:ext uri="{0D108BD9-81ED-4DB2-BD59-A6C34878D82A}">
                    <a16:rowId xmlns:a16="http://schemas.microsoft.com/office/drawing/2014/main" val="10002"/>
                  </a:ext>
                </a:extLst>
              </a:tr>
            </a:tbl>
          </a:graphicData>
        </a:graphic>
      </p:graphicFrame>
      <p:sp>
        <p:nvSpPr>
          <p:cNvPr id="247" name="Google Shape;247;p19"/>
          <p:cNvSpPr txBox="1"/>
          <p:nvPr/>
        </p:nvSpPr>
        <p:spPr>
          <a:xfrm>
            <a:off x="3395600" y="2844375"/>
            <a:ext cx="264000" cy="31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Lato"/>
                <a:ea typeface="Lato"/>
                <a:cs typeface="Lato"/>
                <a:sym typeface="Lato"/>
              </a:rPr>
              <a:t>*</a:t>
            </a:r>
            <a:endParaRPr sz="1400" b="0" i="0" u="none" strike="noStrike" cap="none">
              <a:solidFill>
                <a:srgbClr val="000000"/>
              </a:solidFill>
              <a:latin typeface="Lato"/>
              <a:ea typeface="Lato"/>
              <a:cs typeface="Lato"/>
              <a:sym typeface="Lato"/>
            </a:endParaRPr>
          </a:p>
        </p:txBody>
      </p:sp>
      <p:sp>
        <p:nvSpPr>
          <p:cNvPr id="248" name="Google Shape;248;p19"/>
          <p:cNvSpPr txBox="1"/>
          <p:nvPr/>
        </p:nvSpPr>
        <p:spPr>
          <a:xfrm>
            <a:off x="5493300" y="2784825"/>
            <a:ext cx="344700" cy="43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Lato"/>
                <a:ea typeface="Lato"/>
                <a:cs typeface="Lato"/>
                <a:sym typeface="Lato"/>
              </a:rPr>
              <a:t>=</a:t>
            </a:r>
            <a:endParaRPr sz="1400" b="0" i="0" u="none" strike="noStrike" cap="none">
              <a:solidFill>
                <a:srgbClr val="000000"/>
              </a:solidFill>
              <a:latin typeface="Lato"/>
              <a:ea typeface="Lato"/>
              <a:cs typeface="Lato"/>
              <a:sym typeface="Lato"/>
            </a:endParaRPr>
          </a:p>
        </p:txBody>
      </p:sp>
      <p:graphicFrame>
        <p:nvGraphicFramePr>
          <p:cNvPr id="249" name="Google Shape;249;p19"/>
          <p:cNvGraphicFramePr/>
          <p:nvPr/>
        </p:nvGraphicFramePr>
        <p:xfrm>
          <a:off x="6169150" y="1979575"/>
          <a:ext cx="3000000" cy="3000000"/>
        </p:xfrm>
        <a:graphic>
          <a:graphicData uri="http://schemas.openxmlformats.org/drawingml/2006/table">
            <a:tbl>
              <a:tblPr>
                <a:noFill/>
                <a:tableStyleId>{2DE93F2B-9322-485D-A26D-9A3057FAE2E9}</a:tableStyleId>
              </a:tblPr>
              <a:tblGrid>
                <a:gridCol w="563075">
                  <a:extLst>
                    <a:ext uri="{9D8B030D-6E8A-4147-A177-3AD203B41FA5}">
                      <a16:colId xmlns:a16="http://schemas.microsoft.com/office/drawing/2014/main" val="20000"/>
                    </a:ext>
                  </a:extLst>
                </a:gridCol>
                <a:gridCol w="563075">
                  <a:extLst>
                    <a:ext uri="{9D8B030D-6E8A-4147-A177-3AD203B41FA5}">
                      <a16:colId xmlns:a16="http://schemas.microsoft.com/office/drawing/2014/main" val="20001"/>
                    </a:ext>
                  </a:extLst>
                </a:gridCol>
                <a:gridCol w="563075">
                  <a:extLst>
                    <a:ext uri="{9D8B030D-6E8A-4147-A177-3AD203B41FA5}">
                      <a16:colId xmlns:a16="http://schemas.microsoft.com/office/drawing/2014/main" val="20002"/>
                    </a:ext>
                  </a:extLst>
                </a:gridCol>
                <a:gridCol w="563075">
                  <a:extLst>
                    <a:ext uri="{9D8B030D-6E8A-4147-A177-3AD203B41FA5}">
                      <a16:colId xmlns:a16="http://schemas.microsoft.com/office/drawing/2014/main" val="20003"/>
                    </a:ext>
                  </a:extLst>
                </a:gridCol>
              </a:tblGrid>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250" name="Google Shape;250;p19"/>
          <p:cNvGraphicFramePr/>
          <p:nvPr/>
        </p:nvGraphicFramePr>
        <p:xfrm>
          <a:off x="512375" y="1827163"/>
          <a:ext cx="3000000" cy="3000000"/>
        </p:xfrm>
        <a:graphic>
          <a:graphicData uri="http://schemas.openxmlformats.org/drawingml/2006/table">
            <a:tbl>
              <a:tblPr>
                <a:noFill/>
                <a:tableStyleId>{2DE93F2B-9322-485D-A26D-9A3057FAE2E9}</a:tableStyleId>
              </a:tblPr>
              <a:tblGrid>
                <a:gridCol w="454375">
                  <a:extLst>
                    <a:ext uri="{9D8B030D-6E8A-4147-A177-3AD203B41FA5}">
                      <a16:colId xmlns:a16="http://schemas.microsoft.com/office/drawing/2014/main" val="20000"/>
                    </a:ext>
                  </a:extLst>
                </a:gridCol>
                <a:gridCol w="454375">
                  <a:extLst>
                    <a:ext uri="{9D8B030D-6E8A-4147-A177-3AD203B41FA5}">
                      <a16:colId xmlns:a16="http://schemas.microsoft.com/office/drawing/2014/main" val="20001"/>
                    </a:ext>
                  </a:extLst>
                </a:gridCol>
                <a:gridCol w="454375">
                  <a:extLst>
                    <a:ext uri="{9D8B030D-6E8A-4147-A177-3AD203B41FA5}">
                      <a16:colId xmlns:a16="http://schemas.microsoft.com/office/drawing/2014/main" val="20002"/>
                    </a:ext>
                  </a:extLst>
                </a:gridCol>
                <a:gridCol w="454375">
                  <a:extLst>
                    <a:ext uri="{9D8B030D-6E8A-4147-A177-3AD203B41FA5}">
                      <a16:colId xmlns:a16="http://schemas.microsoft.com/office/drawing/2014/main" val="20003"/>
                    </a:ext>
                  </a:extLst>
                </a:gridCol>
                <a:gridCol w="454375">
                  <a:extLst>
                    <a:ext uri="{9D8B030D-6E8A-4147-A177-3AD203B41FA5}">
                      <a16:colId xmlns:a16="http://schemas.microsoft.com/office/drawing/2014/main" val="20004"/>
                    </a:ext>
                  </a:extLst>
                </a:gridCol>
                <a:gridCol w="454375">
                  <a:extLst>
                    <a:ext uri="{9D8B030D-6E8A-4147-A177-3AD203B41FA5}">
                      <a16:colId xmlns:a16="http://schemas.microsoft.com/office/drawing/2014/main" val="20005"/>
                    </a:ext>
                  </a:extLst>
                </a:gridCol>
              </a:tblGrid>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1"/>
          <p:cNvSpPr txBox="1">
            <a:spLocks noGrp="1"/>
          </p:cNvSpPr>
          <p:nvPr>
            <p:ph type="title"/>
          </p:nvPr>
        </p:nvSpPr>
        <p:spPr>
          <a:xfrm>
            <a:off x="727650" y="57647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Aprender de los datos: Capa Convolucional</a:t>
            </a:r>
            <a:endParaRPr>
              <a:latin typeface="Montserrat"/>
              <a:ea typeface="Montserrat"/>
              <a:cs typeface="Montserrat"/>
              <a:sym typeface="Montserrat"/>
            </a:endParaRPr>
          </a:p>
        </p:txBody>
      </p:sp>
      <p:sp>
        <p:nvSpPr>
          <p:cNvPr id="256" name="Google Shape;256;p21"/>
          <p:cNvSpPr txBox="1"/>
          <p:nvPr/>
        </p:nvSpPr>
        <p:spPr>
          <a:xfrm>
            <a:off x="3388700" y="2993661"/>
            <a:ext cx="264000" cy="31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Lato"/>
                <a:ea typeface="Lato"/>
                <a:cs typeface="Lato"/>
                <a:sym typeface="Lato"/>
              </a:rPr>
              <a:t>*</a:t>
            </a:r>
            <a:endParaRPr sz="1400" b="0" i="0" u="none" strike="noStrike" cap="none">
              <a:solidFill>
                <a:srgbClr val="000000"/>
              </a:solidFill>
              <a:latin typeface="Lato"/>
              <a:ea typeface="Lato"/>
              <a:cs typeface="Lato"/>
              <a:sym typeface="Lato"/>
            </a:endParaRPr>
          </a:p>
        </p:txBody>
      </p:sp>
      <p:sp>
        <p:nvSpPr>
          <p:cNvPr id="257" name="Google Shape;257;p21"/>
          <p:cNvSpPr txBox="1"/>
          <p:nvPr/>
        </p:nvSpPr>
        <p:spPr>
          <a:xfrm>
            <a:off x="5486400" y="2934111"/>
            <a:ext cx="344700" cy="43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Lato"/>
                <a:ea typeface="Lato"/>
                <a:cs typeface="Lato"/>
                <a:sym typeface="Lato"/>
              </a:rPr>
              <a:t>=</a:t>
            </a:r>
            <a:endParaRPr sz="1400" b="0" i="0" u="none" strike="noStrike" cap="none">
              <a:solidFill>
                <a:srgbClr val="000000"/>
              </a:solidFill>
              <a:latin typeface="Lato"/>
              <a:ea typeface="Lato"/>
              <a:cs typeface="Lato"/>
              <a:sym typeface="Lato"/>
            </a:endParaRPr>
          </a:p>
        </p:txBody>
      </p:sp>
      <p:graphicFrame>
        <p:nvGraphicFramePr>
          <p:cNvPr id="258" name="Google Shape;258;p21"/>
          <p:cNvGraphicFramePr/>
          <p:nvPr/>
        </p:nvGraphicFramePr>
        <p:xfrm>
          <a:off x="6164050" y="2266936"/>
          <a:ext cx="3000000" cy="3000000"/>
        </p:xfrm>
        <a:graphic>
          <a:graphicData uri="http://schemas.openxmlformats.org/drawingml/2006/table">
            <a:tbl>
              <a:tblPr>
                <a:noFill/>
                <a:tableStyleId>{2DE93F2B-9322-485D-A26D-9A3057FAE2E9}</a:tableStyleId>
              </a:tblPr>
              <a:tblGrid>
                <a:gridCol w="563075">
                  <a:extLst>
                    <a:ext uri="{9D8B030D-6E8A-4147-A177-3AD203B41FA5}">
                      <a16:colId xmlns:a16="http://schemas.microsoft.com/office/drawing/2014/main" val="20000"/>
                    </a:ext>
                  </a:extLst>
                </a:gridCol>
                <a:gridCol w="563075">
                  <a:extLst>
                    <a:ext uri="{9D8B030D-6E8A-4147-A177-3AD203B41FA5}">
                      <a16:colId xmlns:a16="http://schemas.microsoft.com/office/drawing/2014/main" val="20001"/>
                    </a:ext>
                  </a:extLst>
                </a:gridCol>
                <a:gridCol w="563075">
                  <a:extLst>
                    <a:ext uri="{9D8B030D-6E8A-4147-A177-3AD203B41FA5}">
                      <a16:colId xmlns:a16="http://schemas.microsoft.com/office/drawing/2014/main" val="20002"/>
                    </a:ext>
                  </a:extLst>
                </a:gridCol>
                <a:gridCol w="563075">
                  <a:extLst>
                    <a:ext uri="{9D8B030D-6E8A-4147-A177-3AD203B41FA5}">
                      <a16:colId xmlns:a16="http://schemas.microsoft.com/office/drawing/2014/main" val="20003"/>
                    </a:ext>
                  </a:extLst>
                </a:gridCol>
              </a:tblGrid>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z</a:t>
                      </a:r>
                      <a:r>
                        <a:rPr lang="es" sz="1400" b="0" i="0" u="none" strike="noStrike" cap="none" baseline="-25000">
                          <a:solidFill>
                            <a:srgbClr val="000000"/>
                          </a:solidFill>
                          <a:latin typeface="Arial"/>
                          <a:ea typeface="Arial"/>
                          <a:cs typeface="Arial"/>
                          <a:sym typeface="Arial"/>
                        </a:rPr>
                        <a:t>11</a:t>
                      </a:r>
                      <a:endParaRPr sz="1400" b="0" i="0" u="none" strike="noStrike" cap="none">
                        <a:solidFill>
                          <a:srgbClr val="000000"/>
                        </a:solidFill>
                        <a:latin typeface="Arial"/>
                        <a:ea typeface="Arial"/>
                        <a:cs typeface="Arial"/>
                        <a:sym typeface="Aria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z</a:t>
                      </a:r>
                      <a:r>
                        <a:rPr lang="es" sz="1400" b="0" i="0" u="none" strike="noStrike" cap="none" baseline="-25000">
                          <a:solidFill>
                            <a:srgbClr val="000000"/>
                          </a:solidFill>
                          <a:latin typeface="Arial"/>
                          <a:ea typeface="Arial"/>
                          <a:cs typeface="Arial"/>
                          <a:sym typeface="Arial"/>
                        </a:rPr>
                        <a:t>12</a:t>
                      </a:r>
                      <a:endParaRPr sz="1400" u="none" strike="noStrike" cap="none" baseline="-25000">
                        <a:latin typeface="Arial"/>
                        <a:ea typeface="Arial"/>
                        <a:cs typeface="Arial"/>
                        <a:sym typeface="Aria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z</a:t>
                      </a:r>
                      <a:r>
                        <a:rPr lang="es" sz="1400" b="0" i="0" u="none" strike="noStrike" cap="none" baseline="-25000">
                          <a:solidFill>
                            <a:srgbClr val="000000"/>
                          </a:solidFill>
                          <a:latin typeface="Arial"/>
                          <a:ea typeface="Arial"/>
                          <a:cs typeface="Arial"/>
                          <a:sym typeface="Arial"/>
                        </a:rPr>
                        <a:t>13</a:t>
                      </a:r>
                      <a:endParaRPr sz="1400" u="none" strike="noStrike" cap="none" baseline="-25000">
                        <a:latin typeface="Arial"/>
                        <a:ea typeface="Arial"/>
                        <a:cs typeface="Arial"/>
                        <a:sym typeface="Aria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z</a:t>
                      </a:r>
                      <a:r>
                        <a:rPr lang="es" sz="1400" b="0" i="0" u="none" strike="noStrike" cap="none" baseline="-25000">
                          <a:solidFill>
                            <a:srgbClr val="000000"/>
                          </a:solidFill>
                          <a:latin typeface="Arial"/>
                          <a:ea typeface="Arial"/>
                          <a:cs typeface="Arial"/>
                          <a:sym typeface="Arial"/>
                        </a:rPr>
                        <a:t>14</a:t>
                      </a:r>
                      <a:endParaRPr sz="1400" u="none" strike="noStrike" cap="none" baseline="-25000">
                        <a:latin typeface="Arial"/>
                        <a:ea typeface="Arial"/>
                        <a:cs typeface="Arial"/>
                        <a:sym typeface="Aria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z</a:t>
                      </a:r>
                      <a:r>
                        <a:rPr lang="es" sz="1400" b="0" i="0" u="none" strike="noStrike" cap="none" baseline="-25000">
                          <a:solidFill>
                            <a:srgbClr val="000000"/>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z</a:t>
                      </a:r>
                      <a:r>
                        <a:rPr lang="es" sz="1400" b="0" i="0" u="none" strike="noStrike" cap="none" baseline="-25000">
                          <a:solidFill>
                            <a:srgbClr val="000000"/>
                          </a:solidFill>
                          <a:latin typeface="Arial"/>
                          <a:ea typeface="Arial"/>
                          <a:cs typeface="Arial"/>
                          <a:sym typeface="Arial"/>
                        </a:rPr>
                        <a:t>22</a:t>
                      </a:r>
                      <a:endParaRPr sz="1400" u="none" strike="noStrike" cap="none" baseline="-25000">
                        <a:latin typeface="Arial"/>
                        <a:ea typeface="Arial"/>
                        <a:cs typeface="Arial"/>
                        <a:sym typeface="Aria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z</a:t>
                      </a:r>
                      <a:r>
                        <a:rPr lang="es" sz="1400" b="0" i="0" u="none" strike="noStrike" cap="none" baseline="-25000">
                          <a:solidFill>
                            <a:srgbClr val="000000"/>
                          </a:solidFill>
                          <a:latin typeface="Arial"/>
                          <a:ea typeface="Arial"/>
                          <a:cs typeface="Arial"/>
                          <a:sym typeface="Arial"/>
                        </a:rPr>
                        <a:t>23</a:t>
                      </a:r>
                      <a:endParaRPr sz="1400" u="none" strike="noStrike" cap="none" baseline="-25000">
                        <a:latin typeface="Arial"/>
                        <a:ea typeface="Arial"/>
                        <a:cs typeface="Arial"/>
                        <a:sym typeface="Aria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z</a:t>
                      </a:r>
                      <a:r>
                        <a:rPr lang="es" sz="1400" b="0" i="0" u="none" strike="noStrike" cap="none" baseline="-25000">
                          <a:solidFill>
                            <a:srgbClr val="000000"/>
                          </a:solidFill>
                          <a:latin typeface="Arial"/>
                          <a:ea typeface="Arial"/>
                          <a:cs typeface="Arial"/>
                          <a:sym typeface="Arial"/>
                        </a:rPr>
                        <a:t>24</a:t>
                      </a:r>
                      <a:endParaRPr sz="1400" u="none" strike="noStrike" cap="none" baseline="-25000">
                        <a:latin typeface="Arial"/>
                        <a:ea typeface="Arial"/>
                        <a:cs typeface="Arial"/>
                        <a:sym typeface="Aria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z</a:t>
                      </a:r>
                      <a:r>
                        <a:rPr lang="es" sz="1400" b="0" i="0" u="none" strike="noStrike" cap="none" baseline="-25000">
                          <a:solidFill>
                            <a:srgbClr val="000000"/>
                          </a:solidFill>
                          <a:latin typeface="Arial"/>
                          <a:ea typeface="Arial"/>
                          <a:cs typeface="Arial"/>
                          <a:sym typeface="Arial"/>
                        </a:rPr>
                        <a:t>31</a:t>
                      </a:r>
                      <a:endParaRPr sz="1400" b="0" i="0" u="none" strike="noStrike" cap="none">
                        <a:solidFill>
                          <a:srgbClr val="000000"/>
                        </a:solidFill>
                        <a:latin typeface="Arial"/>
                        <a:ea typeface="Arial"/>
                        <a:cs typeface="Arial"/>
                        <a:sym typeface="Aria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z</a:t>
                      </a:r>
                      <a:r>
                        <a:rPr lang="es" sz="1400" b="0" i="0" u="none" strike="noStrike" cap="none" baseline="-25000">
                          <a:solidFill>
                            <a:srgbClr val="000000"/>
                          </a:solidFill>
                          <a:latin typeface="Arial"/>
                          <a:ea typeface="Arial"/>
                          <a:cs typeface="Arial"/>
                          <a:sym typeface="Arial"/>
                        </a:rPr>
                        <a:t>32</a:t>
                      </a:r>
                      <a:endParaRPr sz="1400" u="none" strike="noStrike" cap="none" baseline="-25000">
                        <a:latin typeface="Arial"/>
                        <a:ea typeface="Arial"/>
                        <a:cs typeface="Arial"/>
                        <a:sym typeface="Aria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z</a:t>
                      </a:r>
                      <a:r>
                        <a:rPr lang="es" sz="1400" b="0" i="0" u="none" strike="noStrike" cap="none" baseline="-25000">
                          <a:solidFill>
                            <a:srgbClr val="000000"/>
                          </a:solidFill>
                          <a:latin typeface="Arial"/>
                          <a:ea typeface="Arial"/>
                          <a:cs typeface="Arial"/>
                          <a:sym typeface="Arial"/>
                        </a:rPr>
                        <a:t>33</a:t>
                      </a:r>
                      <a:endParaRPr sz="1400" u="none" strike="noStrike" cap="none" baseline="-25000">
                        <a:latin typeface="Arial"/>
                        <a:ea typeface="Arial"/>
                        <a:cs typeface="Arial"/>
                        <a:sym typeface="Aria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z</a:t>
                      </a:r>
                      <a:r>
                        <a:rPr lang="es" sz="1400" b="0" i="0" u="none" strike="noStrike" cap="none" baseline="-25000">
                          <a:solidFill>
                            <a:srgbClr val="000000"/>
                          </a:solidFill>
                          <a:latin typeface="Arial"/>
                          <a:ea typeface="Arial"/>
                          <a:cs typeface="Arial"/>
                          <a:sym typeface="Arial"/>
                        </a:rPr>
                        <a:t>34</a:t>
                      </a:r>
                      <a:endParaRPr sz="1400" u="none" strike="noStrike" cap="none" baseline="-25000">
                        <a:latin typeface="Arial"/>
                        <a:ea typeface="Arial"/>
                        <a:cs typeface="Arial"/>
                        <a:sym typeface="Aria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z</a:t>
                      </a:r>
                      <a:r>
                        <a:rPr lang="es" sz="1400" b="0" i="0" u="none" strike="noStrike" cap="none" baseline="-25000">
                          <a:solidFill>
                            <a:srgbClr val="000000"/>
                          </a:solidFill>
                          <a:latin typeface="Arial"/>
                          <a:ea typeface="Arial"/>
                          <a:cs typeface="Arial"/>
                          <a:sym typeface="Arial"/>
                        </a:rPr>
                        <a:t>41</a:t>
                      </a:r>
                      <a:endParaRPr sz="1400" b="0" i="0" u="none" strike="noStrike" cap="none">
                        <a:solidFill>
                          <a:srgbClr val="000000"/>
                        </a:solidFill>
                        <a:latin typeface="Arial"/>
                        <a:ea typeface="Arial"/>
                        <a:cs typeface="Arial"/>
                        <a:sym typeface="Aria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z</a:t>
                      </a:r>
                      <a:r>
                        <a:rPr lang="es" sz="1400" b="0" i="0" u="none" strike="noStrike" cap="none" baseline="-25000">
                          <a:solidFill>
                            <a:srgbClr val="000000"/>
                          </a:solidFill>
                          <a:latin typeface="Arial"/>
                          <a:ea typeface="Arial"/>
                          <a:cs typeface="Arial"/>
                          <a:sym typeface="Arial"/>
                        </a:rPr>
                        <a:t>42</a:t>
                      </a:r>
                      <a:endParaRPr sz="1400" u="none" strike="noStrike" cap="none" baseline="-25000">
                        <a:latin typeface="Arial"/>
                        <a:ea typeface="Arial"/>
                        <a:cs typeface="Arial"/>
                        <a:sym typeface="Aria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z</a:t>
                      </a:r>
                      <a:r>
                        <a:rPr lang="es" sz="1400" b="0" i="0" u="none" strike="noStrike" cap="none" baseline="-25000">
                          <a:solidFill>
                            <a:srgbClr val="000000"/>
                          </a:solidFill>
                          <a:latin typeface="Arial"/>
                          <a:ea typeface="Arial"/>
                          <a:cs typeface="Arial"/>
                          <a:sym typeface="Arial"/>
                        </a:rPr>
                        <a:t>43</a:t>
                      </a:r>
                      <a:endParaRPr sz="1400" u="none" strike="noStrike" cap="none" baseline="-25000">
                        <a:latin typeface="Arial"/>
                        <a:ea typeface="Arial"/>
                        <a:cs typeface="Arial"/>
                        <a:sym typeface="Aria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z</a:t>
                      </a:r>
                      <a:r>
                        <a:rPr lang="es" sz="1400" b="0" i="0" u="none" strike="noStrike" cap="none" baseline="-25000">
                          <a:solidFill>
                            <a:srgbClr val="000000"/>
                          </a:solidFill>
                          <a:latin typeface="Arial"/>
                          <a:ea typeface="Arial"/>
                          <a:cs typeface="Arial"/>
                          <a:sym typeface="Arial"/>
                        </a:rPr>
                        <a:t>44</a:t>
                      </a:r>
                      <a:endParaRPr sz="1400" u="none" strike="noStrike" cap="none" baseline="-25000">
                        <a:latin typeface="Arial"/>
                        <a:ea typeface="Arial"/>
                        <a:cs typeface="Arial"/>
                        <a:sym typeface="Aria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259" name="Google Shape;259;p21"/>
          <p:cNvGraphicFramePr/>
          <p:nvPr/>
        </p:nvGraphicFramePr>
        <p:xfrm>
          <a:off x="3887298" y="2563311"/>
          <a:ext cx="3000000" cy="3000000"/>
        </p:xfrm>
        <a:graphic>
          <a:graphicData uri="http://schemas.openxmlformats.org/drawingml/2006/table">
            <a:tbl>
              <a:tblPr>
                <a:noFill/>
                <a:tableStyleId>{2DE93F2B-9322-485D-A26D-9A3057FAE2E9}</a:tableStyleId>
              </a:tblPr>
              <a:tblGrid>
                <a:gridCol w="441100">
                  <a:extLst>
                    <a:ext uri="{9D8B030D-6E8A-4147-A177-3AD203B41FA5}">
                      <a16:colId xmlns:a16="http://schemas.microsoft.com/office/drawing/2014/main" val="20000"/>
                    </a:ext>
                  </a:extLst>
                </a:gridCol>
                <a:gridCol w="441100">
                  <a:extLst>
                    <a:ext uri="{9D8B030D-6E8A-4147-A177-3AD203B41FA5}">
                      <a16:colId xmlns:a16="http://schemas.microsoft.com/office/drawing/2014/main" val="20001"/>
                    </a:ext>
                  </a:extLst>
                </a:gridCol>
                <a:gridCol w="441100">
                  <a:extLst>
                    <a:ext uri="{9D8B030D-6E8A-4147-A177-3AD203B41FA5}">
                      <a16:colId xmlns:a16="http://schemas.microsoft.com/office/drawing/2014/main" val="20002"/>
                    </a:ext>
                  </a:extLst>
                </a:gridCol>
              </a:tblGrid>
              <a:tr h="328400">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11</a:t>
                      </a:r>
                      <a:endParaRPr sz="1200" u="none" strike="noStrike" cap="none" baseline="-25000">
                        <a:latin typeface="Arial"/>
                        <a:ea typeface="Arial"/>
                        <a:cs typeface="Arial"/>
                        <a:sym typeface="Arial"/>
                      </a:endParaRPr>
                    </a:p>
                  </a:txBody>
                  <a:tcPr marL="91425" marR="91425" marT="91425" marB="91425" anchor="ctr">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12</a:t>
                      </a:r>
                      <a:endParaRPr sz="1200" b="0" u="none" strike="noStrike" cap="none">
                        <a:latin typeface="Arial"/>
                        <a:ea typeface="Arial"/>
                        <a:cs typeface="Arial"/>
                        <a:sym typeface="Arial"/>
                      </a:endParaRPr>
                    </a:p>
                  </a:txBody>
                  <a:tcPr marL="91425" marR="91425" marT="91425" marB="91425" anchor="ctr">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13</a:t>
                      </a:r>
                      <a:endParaRPr sz="1200" u="none" strike="noStrike" cap="none">
                        <a:latin typeface="Arial"/>
                        <a:ea typeface="Arial"/>
                        <a:cs typeface="Arial"/>
                        <a:sym typeface="Arial"/>
                      </a:endParaRPr>
                    </a:p>
                  </a:txBody>
                  <a:tcPr marL="91425" marR="91425" marT="91425" marB="91425" anchor="ctr">
                    <a:solidFill>
                      <a:schemeClr val="lt1"/>
                    </a:solidFill>
                  </a:tcPr>
                </a:tc>
                <a:extLst>
                  <a:ext uri="{0D108BD9-81ED-4DB2-BD59-A6C34878D82A}">
                    <a16:rowId xmlns:a16="http://schemas.microsoft.com/office/drawing/2014/main" val="10000"/>
                  </a:ext>
                </a:extLst>
              </a:tr>
              <a:tr h="319125">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21</a:t>
                      </a:r>
                      <a:endParaRPr sz="1200" u="none" strike="noStrike" cap="none" baseline="-25000">
                        <a:latin typeface="Arial"/>
                        <a:ea typeface="Arial"/>
                        <a:cs typeface="Arial"/>
                        <a:sym typeface="Arial"/>
                      </a:endParaRPr>
                    </a:p>
                  </a:txBody>
                  <a:tcPr marL="91425" marR="91425" marT="91425" marB="91425" anchor="ctr">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22</a:t>
                      </a:r>
                      <a:endParaRPr sz="1200" b="0" u="none" strike="noStrike" cap="none">
                        <a:latin typeface="Arial"/>
                        <a:ea typeface="Arial"/>
                        <a:cs typeface="Arial"/>
                        <a:sym typeface="Arial"/>
                      </a:endParaRPr>
                    </a:p>
                  </a:txBody>
                  <a:tcPr marL="91425" marR="91425" marT="91425" marB="91425" anchor="ctr">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23</a:t>
                      </a:r>
                      <a:endParaRPr sz="1200" u="none" strike="noStrike" cap="none">
                        <a:latin typeface="Arial"/>
                        <a:ea typeface="Arial"/>
                        <a:cs typeface="Arial"/>
                        <a:sym typeface="Arial"/>
                      </a:endParaRPr>
                    </a:p>
                  </a:txBody>
                  <a:tcPr marL="91425" marR="91425" marT="91425" marB="91425" anchor="ctr">
                    <a:solidFill>
                      <a:schemeClr val="lt1"/>
                    </a:solidFill>
                  </a:tcPr>
                </a:tc>
                <a:extLst>
                  <a:ext uri="{0D108BD9-81ED-4DB2-BD59-A6C34878D82A}">
                    <a16:rowId xmlns:a16="http://schemas.microsoft.com/office/drawing/2014/main" val="10001"/>
                  </a:ext>
                </a:extLst>
              </a:tr>
              <a:tr h="319125">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31</a:t>
                      </a:r>
                      <a:endParaRPr sz="1200" u="none" strike="noStrike" cap="none" baseline="-25000">
                        <a:latin typeface="Arial"/>
                        <a:ea typeface="Arial"/>
                        <a:cs typeface="Arial"/>
                        <a:sym typeface="Arial"/>
                      </a:endParaRPr>
                    </a:p>
                  </a:txBody>
                  <a:tcPr marL="91425" marR="91425" marT="91425" marB="91425" anchor="ctr">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32</a:t>
                      </a:r>
                      <a:endParaRPr sz="1200" b="0" u="none" strike="noStrike" cap="none">
                        <a:latin typeface="Arial"/>
                        <a:ea typeface="Arial"/>
                        <a:cs typeface="Arial"/>
                        <a:sym typeface="Arial"/>
                      </a:endParaRPr>
                    </a:p>
                  </a:txBody>
                  <a:tcPr marL="91425" marR="91425" marT="91425" marB="91425" anchor="ctr">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33</a:t>
                      </a:r>
                      <a:endParaRPr sz="1200" u="none" strike="noStrike" cap="none">
                        <a:latin typeface="Arial"/>
                        <a:ea typeface="Arial"/>
                        <a:cs typeface="Arial"/>
                        <a:sym typeface="Arial"/>
                      </a:endParaRPr>
                    </a:p>
                  </a:txBody>
                  <a:tcPr marL="91425" marR="91425" marT="91425" marB="91425" anchor="ctr">
                    <a:solidFill>
                      <a:schemeClr val="lt1"/>
                    </a:solidFill>
                  </a:tcPr>
                </a:tc>
                <a:extLst>
                  <a:ext uri="{0D108BD9-81ED-4DB2-BD59-A6C34878D82A}">
                    <a16:rowId xmlns:a16="http://schemas.microsoft.com/office/drawing/2014/main" val="10002"/>
                  </a:ext>
                </a:extLst>
              </a:tr>
            </a:tbl>
          </a:graphicData>
        </a:graphic>
      </p:graphicFrame>
      <p:sp>
        <p:nvSpPr>
          <p:cNvPr id="260" name="Google Shape;260;p21"/>
          <p:cNvSpPr txBox="1"/>
          <p:nvPr/>
        </p:nvSpPr>
        <p:spPr>
          <a:xfrm>
            <a:off x="551356" y="1353387"/>
            <a:ext cx="78096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Montserrat"/>
                <a:ea typeface="Montserrat"/>
                <a:cs typeface="Montserrat"/>
                <a:sym typeface="Montserrat"/>
              </a:rPr>
              <a:t>Los parámetros que aprenden estas capas son los valores que conforman los múltiples filtros de convolución.</a:t>
            </a:r>
            <a:endParaRPr sz="1400" b="0" i="0" u="none" strike="noStrike" cap="none">
              <a:solidFill>
                <a:srgbClr val="000000"/>
              </a:solidFill>
              <a:latin typeface="Montserrat"/>
              <a:ea typeface="Montserrat"/>
              <a:cs typeface="Montserrat"/>
              <a:sym typeface="Montserrat"/>
            </a:endParaRPr>
          </a:p>
        </p:txBody>
      </p:sp>
      <p:graphicFrame>
        <p:nvGraphicFramePr>
          <p:cNvPr id="261" name="Google Shape;261;p21"/>
          <p:cNvGraphicFramePr/>
          <p:nvPr/>
        </p:nvGraphicFramePr>
        <p:xfrm>
          <a:off x="484175" y="1968987"/>
          <a:ext cx="3000000" cy="3000000"/>
        </p:xfrm>
        <a:graphic>
          <a:graphicData uri="http://schemas.openxmlformats.org/drawingml/2006/table">
            <a:tbl>
              <a:tblPr>
                <a:noFill/>
                <a:tableStyleId>{2DE93F2B-9322-485D-A26D-9A3057FAE2E9}</a:tableStyleId>
              </a:tblPr>
              <a:tblGrid>
                <a:gridCol w="454375">
                  <a:extLst>
                    <a:ext uri="{9D8B030D-6E8A-4147-A177-3AD203B41FA5}">
                      <a16:colId xmlns:a16="http://schemas.microsoft.com/office/drawing/2014/main" val="20000"/>
                    </a:ext>
                  </a:extLst>
                </a:gridCol>
                <a:gridCol w="454375">
                  <a:extLst>
                    <a:ext uri="{9D8B030D-6E8A-4147-A177-3AD203B41FA5}">
                      <a16:colId xmlns:a16="http://schemas.microsoft.com/office/drawing/2014/main" val="20001"/>
                    </a:ext>
                  </a:extLst>
                </a:gridCol>
                <a:gridCol w="454375">
                  <a:extLst>
                    <a:ext uri="{9D8B030D-6E8A-4147-A177-3AD203B41FA5}">
                      <a16:colId xmlns:a16="http://schemas.microsoft.com/office/drawing/2014/main" val="20002"/>
                    </a:ext>
                  </a:extLst>
                </a:gridCol>
                <a:gridCol w="454375">
                  <a:extLst>
                    <a:ext uri="{9D8B030D-6E8A-4147-A177-3AD203B41FA5}">
                      <a16:colId xmlns:a16="http://schemas.microsoft.com/office/drawing/2014/main" val="20003"/>
                    </a:ext>
                  </a:extLst>
                </a:gridCol>
                <a:gridCol w="454375">
                  <a:extLst>
                    <a:ext uri="{9D8B030D-6E8A-4147-A177-3AD203B41FA5}">
                      <a16:colId xmlns:a16="http://schemas.microsoft.com/office/drawing/2014/main" val="20004"/>
                    </a:ext>
                  </a:extLst>
                </a:gridCol>
                <a:gridCol w="454375">
                  <a:extLst>
                    <a:ext uri="{9D8B030D-6E8A-4147-A177-3AD203B41FA5}">
                      <a16:colId xmlns:a16="http://schemas.microsoft.com/office/drawing/2014/main" val="20005"/>
                    </a:ext>
                  </a:extLst>
                </a:gridCol>
              </a:tblGrid>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62" name="Google Shape;262;p21"/>
          <p:cNvSpPr txBox="1"/>
          <p:nvPr/>
        </p:nvSpPr>
        <p:spPr>
          <a:xfrm>
            <a:off x="4219225" y="3903518"/>
            <a:ext cx="563103" cy="215444"/>
          </a:xfrm>
          <a:prstGeom prst="rect">
            <a:avLst/>
          </a:prstGeom>
          <a:blipFill rotWithShape="1">
            <a:blip r:embed="rId3">
              <a:alphaModFix/>
            </a:blip>
            <a:stretch>
              <a:fillRect l="-5372" r="-5372" b="-833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63" name="Google Shape;263;p21"/>
          <p:cNvSpPr txBox="1"/>
          <p:nvPr/>
        </p:nvSpPr>
        <p:spPr>
          <a:xfrm>
            <a:off x="2581348" y="4556053"/>
            <a:ext cx="3749616" cy="215444"/>
          </a:xfrm>
          <a:prstGeom prst="rect">
            <a:avLst/>
          </a:prstGeom>
          <a:blipFill rotWithShape="1">
            <a:blip r:embed="rId4">
              <a:alphaModFix/>
            </a:blip>
            <a:stretch>
              <a:fillRect b="-1388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graphicFrame>
        <p:nvGraphicFramePr>
          <p:cNvPr id="268" name="Google Shape;268;gf6a9703ee6_0_11"/>
          <p:cNvGraphicFramePr/>
          <p:nvPr/>
        </p:nvGraphicFramePr>
        <p:xfrm>
          <a:off x="6323500" y="2391850"/>
          <a:ext cx="3000000" cy="3000000"/>
        </p:xfrm>
        <a:graphic>
          <a:graphicData uri="http://schemas.openxmlformats.org/drawingml/2006/table">
            <a:tbl>
              <a:tblPr>
                <a:noFill/>
                <a:tableStyleId>{2DE93F2B-9322-485D-A26D-9A3057FAE2E9}</a:tableStyleId>
              </a:tblPr>
              <a:tblGrid>
                <a:gridCol w="563075">
                  <a:extLst>
                    <a:ext uri="{9D8B030D-6E8A-4147-A177-3AD203B41FA5}">
                      <a16:colId xmlns:a16="http://schemas.microsoft.com/office/drawing/2014/main" val="20000"/>
                    </a:ext>
                  </a:extLst>
                </a:gridCol>
                <a:gridCol w="563075">
                  <a:extLst>
                    <a:ext uri="{9D8B030D-6E8A-4147-A177-3AD203B41FA5}">
                      <a16:colId xmlns:a16="http://schemas.microsoft.com/office/drawing/2014/main" val="20001"/>
                    </a:ext>
                  </a:extLst>
                </a:gridCol>
                <a:gridCol w="563075">
                  <a:extLst>
                    <a:ext uri="{9D8B030D-6E8A-4147-A177-3AD203B41FA5}">
                      <a16:colId xmlns:a16="http://schemas.microsoft.com/office/drawing/2014/main" val="20002"/>
                    </a:ext>
                  </a:extLst>
                </a:gridCol>
                <a:gridCol w="563075">
                  <a:extLst>
                    <a:ext uri="{9D8B030D-6E8A-4147-A177-3AD203B41FA5}">
                      <a16:colId xmlns:a16="http://schemas.microsoft.com/office/drawing/2014/main" val="20003"/>
                    </a:ext>
                  </a:extLst>
                </a:gridCol>
              </a:tblGrid>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a:t>
                      </a:r>
                      <a:endParaRPr sz="1400" u="none" strike="noStrike" cap="none"/>
                    </a:p>
                  </a:txBody>
                  <a:tcPr marL="91425" marR="91425" marT="91425" marB="91425">
                    <a:lnB w="9525" cap="flat" cmpd="sng">
                      <a:solidFill>
                        <a:srgbClr val="9E9E9E"/>
                      </a:solidFill>
                      <a:prstDash val="solid"/>
                      <a:round/>
                      <a:headEnd type="none" w="sm" len="sm"/>
                      <a:tailEnd type="none" w="sm" len="sm"/>
                    </a:lnB>
                    <a:solidFill>
                      <a:srgbClr val="9B9B9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2</a:t>
                      </a:r>
                      <a:endParaRPr sz="1400" u="none" strike="noStrike" cap="none"/>
                    </a:p>
                  </a:txBody>
                  <a:tcPr marL="91425" marR="91425" marT="91425" marB="91425">
                    <a:lnB w="9525" cap="flat" cmpd="sng">
                      <a:solidFill>
                        <a:srgbClr val="9E9E9E"/>
                      </a:solidFill>
                      <a:prstDash val="solid"/>
                      <a:round/>
                      <a:headEnd type="none" w="sm" len="sm"/>
                      <a:tailEnd type="none" w="sm" len="sm"/>
                    </a:lnB>
                    <a:solidFill>
                      <a:srgbClr val="9B9B9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3</a:t>
                      </a:r>
                      <a:endParaRPr sz="1400" u="none" strike="noStrike" cap="none"/>
                    </a:p>
                  </a:txBody>
                  <a:tcPr marL="91425" marR="91425" marT="91425" marB="91425">
                    <a:lnB w="9525" cap="flat" cmpd="sng">
                      <a:solidFill>
                        <a:srgbClr val="9E9E9E"/>
                      </a:solidFill>
                      <a:prstDash val="solid"/>
                      <a:round/>
                      <a:headEnd type="none" w="sm" len="sm"/>
                      <a:tailEnd type="none" w="sm" len="sm"/>
                    </a:lnB>
                    <a:solidFill>
                      <a:srgbClr val="9B9B9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4</a:t>
                      </a:r>
                      <a:endParaRPr sz="1400" u="none" strike="noStrike" cap="none"/>
                    </a:p>
                  </a:txBody>
                  <a:tcPr marL="91425" marR="91425" marT="91425" marB="91425">
                    <a:lnB w="9525" cap="flat" cmpd="sng">
                      <a:solidFill>
                        <a:srgbClr val="9E9E9E"/>
                      </a:solidFill>
                      <a:prstDash val="solid"/>
                      <a:round/>
                      <a:headEnd type="none" w="sm" len="sm"/>
                      <a:tailEnd type="none" w="sm" len="sm"/>
                    </a:lnB>
                    <a:solidFill>
                      <a:srgbClr val="9B9B9B"/>
                    </a:solidFill>
                  </a:tcPr>
                </a:tc>
                <a:extLst>
                  <a:ext uri="{0D108BD9-81ED-4DB2-BD59-A6C34878D82A}">
                    <a16:rowId xmlns:a16="http://schemas.microsoft.com/office/drawing/2014/main" val="10000"/>
                  </a:ext>
                </a:extLst>
              </a:tr>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B9B9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B9B9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B9B9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8</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B9B9B"/>
                    </a:solidFill>
                  </a:tcPr>
                </a:tc>
                <a:extLst>
                  <a:ext uri="{0D108BD9-81ED-4DB2-BD59-A6C34878D82A}">
                    <a16:rowId xmlns:a16="http://schemas.microsoft.com/office/drawing/2014/main" val="10001"/>
                  </a:ext>
                </a:extLst>
              </a:tr>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9</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B9B9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B9B9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B9B9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B9B9B"/>
                    </a:solidFill>
                  </a:tcPr>
                </a:tc>
                <a:extLst>
                  <a:ext uri="{0D108BD9-81ED-4DB2-BD59-A6C34878D82A}">
                    <a16:rowId xmlns:a16="http://schemas.microsoft.com/office/drawing/2014/main" val="10002"/>
                  </a:ext>
                </a:extLst>
              </a:tr>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B9B9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B9B9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B9B9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B9B9B"/>
                    </a:solidFill>
                  </a:tcPr>
                </a:tc>
                <a:extLst>
                  <a:ext uri="{0D108BD9-81ED-4DB2-BD59-A6C34878D82A}">
                    <a16:rowId xmlns:a16="http://schemas.microsoft.com/office/drawing/2014/main" val="10003"/>
                  </a:ext>
                </a:extLst>
              </a:tr>
            </a:tbl>
          </a:graphicData>
        </a:graphic>
      </p:graphicFrame>
      <p:sp>
        <p:nvSpPr>
          <p:cNvPr id="269" name="Google Shape;269;gf6a9703ee6_0_11"/>
          <p:cNvSpPr txBox="1">
            <a:spLocks noGrp="1"/>
          </p:cNvSpPr>
          <p:nvPr>
            <p:ph type="title"/>
          </p:nvPr>
        </p:nvSpPr>
        <p:spPr>
          <a:xfrm>
            <a:off x="727650" y="57647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Aprender de los datos: Capa Convolucional</a:t>
            </a:r>
            <a:endParaRPr>
              <a:latin typeface="Montserrat"/>
              <a:ea typeface="Montserrat"/>
              <a:cs typeface="Montserrat"/>
              <a:sym typeface="Montserrat"/>
            </a:endParaRPr>
          </a:p>
        </p:txBody>
      </p:sp>
      <p:sp>
        <p:nvSpPr>
          <p:cNvPr id="270" name="Google Shape;270;gf6a9703ee6_0_11"/>
          <p:cNvSpPr txBox="1"/>
          <p:nvPr/>
        </p:nvSpPr>
        <p:spPr>
          <a:xfrm>
            <a:off x="3388700" y="3256650"/>
            <a:ext cx="264000" cy="31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Lato"/>
                <a:ea typeface="Lato"/>
                <a:cs typeface="Lato"/>
                <a:sym typeface="Lato"/>
              </a:rPr>
              <a:t>*</a:t>
            </a:r>
            <a:endParaRPr sz="1400" b="0" i="0" u="none" strike="noStrike" cap="none">
              <a:solidFill>
                <a:srgbClr val="000000"/>
              </a:solidFill>
              <a:latin typeface="Lato"/>
              <a:ea typeface="Lato"/>
              <a:cs typeface="Lato"/>
              <a:sym typeface="Lato"/>
            </a:endParaRPr>
          </a:p>
        </p:txBody>
      </p:sp>
      <p:sp>
        <p:nvSpPr>
          <p:cNvPr id="271" name="Google Shape;271;gf6a9703ee6_0_11"/>
          <p:cNvSpPr txBox="1"/>
          <p:nvPr/>
        </p:nvSpPr>
        <p:spPr>
          <a:xfrm>
            <a:off x="5641300" y="3197100"/>
            <a:ext cx="344700" cy="43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Lato"/>
                <a:ea typeface="Lato"/>
                <a:cs typeface="Lato"/>
                <a:sym typeface="Lato"/>
              </a:rPr>
              <a:t>=</a:t>
            </a:r>
            <a:endParaRPr sz="1400" b="0" i="0" u="none" strike="noStrike" cap="none">
              <a:solidFill>
                <a:srgbClr val="000000"/>
              </a:solidFill>
              <a:latin typeface="Lato"/>
              <a:ea typeface="Lato"/>
              <a:cs typeface="Lato"/>
              <a:sym typeface="Lato"/>
            </a:endParaRPr>
          </a:p>
        </p:txBody>
      </p:sp>
      <p:sp>
        <p:nvSpPr>
          <p:cNvPr id="272" name="Google Shape;272;gf6a9703ee6_0_11"/>
          <p:cNvSpPr txBox="1"/>
          <p:nvPr/>
        </p:nvSpPr>
        <p:spPr>
          <a:xfrm>
            <a:off x="606775" y="1467550"/>
            <a:ext cx="78096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Montserrat"/>
                <a:ea typeface="Montserrat"/>
                <a:cs typeface="Montserrat"/>
                <a:sym typeface="Montserrat"/>
              </a:rPr>
              <a:t>Los parámetros que aprenden estas capas son los valores que conforman los múltiples filtros de convolución.</a:t>
            </a:r>
            <a:endParaRPr sz="1400" b="0" i="0" u="none" strike="noStrike" cap="none">
              <a:solidFill>
                <a:srgbClr val="000000"/>
              </a:solidFill>
              <a:latin typeface="Montserrat"/>
              <a:ea typeface="Montserrat"/>
              <a:cs typeface="Montserrat"/>
              <a:sym typeface="Montserrat"/>
            </a:endParaRPr>
          </a:p>
        </p:txBody>
      </p:sp>
      <p:graphicFrame>
        <p:nvGraphicFramePr>
          <p:cNvPr id="273" name="Google Shape;273;gf6a9703ee6_0_11"/>
          <p:cNvGraphicFramePr/>
          <p:nvPr/>
        </p:nvGraphicFramePr>
        <p:xfrm>
          <a:off x="6164050" y="2529925"/>
          <a:ext cx="3000000" cy="3000000"/>
        </p:xfrm>
        <a:graphic>
          <a:graphicData uri="http://schemas.openxmlformats.org/drawingml/2006/table">
            <a:tbl>
              <a:tblPr>
                <a:noFill/>
                <a:tableStyleId>{2DE93F2B-9322-485D-A26D-9A3057FAE2E9}</a:tableStyleId>
              </a:tblPr>
              <a:tblGrid>
                <a:gridCol w="563075">
                  <a:extLst>
                    <a:ext uri="{9D8B030D-6E8A-4147-A177-3AD203B41FA5}">
                      <a16:colId xmlns:a16="http://schemas.microsoft.com/office/drawing/2014/main" val="20000"/>
                    </a:ext>
                  </a:extLst>
                </a:gridCol>
                <a:gridCol w="563075">
                  <a:extLst>
                    <a:ext uri="{9D8B030D-6E8A-4147-A177-3AD203B41FA5}">
                      <a16:colId xmlns:a16="http://schemas.microsoft.com/office/drawing/2014/main" val="20001"/>
                    </a:ext>
                  </a:extLst>
                </a:gridCol>
                <a:gridCol w="563075">
                  <a:extLst>
                    <a:ext uri="{9D8B030D-6E8A-4147-A177-3AD203B41FA5}">
                      <a16:colId xmlns:a16="http://schemas.microsoft.com/office/drawing/2014/main" val="20002"/>
                    </a:ext>
                  </a:extLst>
                </a:gridCol>
                <a:gridCol w="563075">
                  <a:extLst>
                    <a:ext uri="{9D8B030D-6E8A-4147-A177-3AD203B41FA5}">
                      <a16:colId xmlns:a16="http://schemas.microsoft.com/office/drawing/2014/main" val="20003"/>
                    </a:ext>
                  </a:extLst>
                </a:gridCol>
              </a:tblGrid>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z</a:t>
                      </a:r>
                      <a:r>
                        <a:rPr lang="es" sz="1400" b="0" i="0" u="none" strike="noStrike" cap="none" baseline="-25000">
                          <a:solidFill>
                            <a:srgbClr val="000000"/>
                          </a:solidFill>
                          <a:latin typeface="Arial"/>
                          <a:ea typeface="Arial"/>
                          <a:cs typeface="Arial"/>
                          <a:sym typeface="Arial"/>
                        </a:rPr>
                        <a:t>11</a:t>
                      </a:r>
                      <a:endParaRPr sz="1400" b="0" i="0" u="none" strike="noStrike" cap="none">
                        <a:solidFill>
                          <a:srgbClr val="000000"/>
                        </a:solidFill>
                        <a:latin typeface="Arial"/>
                        <a:ea typeface="Arial"/>
                        <a:cs typeface="Arial"/>
                        <a:sym typeface="Arial"/>
                      </a:endParaRPr>
                    </a:p>
                  </a:txBody>
                  <a:tcPr marL="91425" marR="91425" marT="91425" marB="91425" anchor="ctr">
                    <a:lnB w="9525" cap="flat" cmpd="sng">
                      <a:solidFill>
                        <a:srgbClr val="9E9E9E"/>
                      </a:solidFill>
                      <a:prstDash val="solid"/>
                      <a:round/>
                      <a:headEnd type="none" w="sm" len="sm"/>
                      <a:tailEnd type="none" w="sm" len="sm"/>
                    </a:lnB>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z</a:t>
                      </a:r>
                      <a:r>
                        <a:rPr lang="es" sz="1400" b="0" i="0" u="none" strike="noStrike" cap="none" baseline="-25000">
                          <a:solidFill>
                            <a:srgbClr val="000000"/>
                          </a:solidFill>
                          <a:latin typeface="Arial"/>
                          <a:ea typeface="Arial"/>
                          <a:cs typeface="Arial"/>
                          <a:sym typeface="Arial"/>
                        </a:rPr>
                        <a:t>12</a:t>
                      </a:r>
                      <a:endParaRPr sz="1400" u="none" strike="noStrike" cap="none" baseline="-25000">
                        <a:latin typeface="Arial"/>
                        <a:ea typeface="Arial"/>
                        <a:cs typeface="Arial"/>
                        <a:sym typeface="Arial"/>
                      </a:endParaRPr>
                    </a:p>
                  </a:txBody>
                  <a:tcPr marL="91425" marR="91425" marT="91425" marB="91425" anchor="ctr">
                    <a:lnB w="9525" cap="flat" cmpd="sng">
                      <a:solidFill>
                        <a:srgbClr val="9E9E9E"/>
                      </a:solidFill>
                      <a:prstDash val="solid"/>
                      <a:round/>
                      <a:headEnd type="none" w="sm" len="sm"/>
                      <a:tailEnd type="none" w="sm" len="sm"/>
                    </a:lnB>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z</a:t>
                      </a:r>
                      <a:r>
                        <a:rPr lang="es" sz="1400" b="0" i="0" u="none" strike="noStrike" cap="none" baseline="-25000">
                          <a:solidFill>
                            <a:srgbClr val="000000"/>
                          </a:solidFill>
                          <a:latin typeface="Arial"/>
                          <a:ea typeface="Arial"/>
                          <a:cs typeface="Arial"/>
                          <a:sym typeface="Arial"/>
                        </a:rPr>
                        <a:t>13</a:t>
                      </a:r>
                      <a:endParaRPr sz="1400" u="none" strike="noStrike" cap="none" baseline="-25000">
                        <a:latin typeface="Arial"/>
                        <a:ea typeface="Arial"/>
                        <a:cs typeface="Arial"/>
                        <a:sym typeface="Arial"/>
                      </a:endParaRPr>
                    </a:p>
                  </a:txBody>
                  <a:tcPr marL="91425" marR="91425" marT="91425" marB="91425" anchor="ctr">
                    <a:lnB w="9525" cap="flat" cmpd="sng">
                      <a:solidFill>
                        <a:srgbClr val="9E9E9E"/>
                      </a:solidFill>
                      <a:prstDash val="solid"/>
                      <a:round/>
                      <a:headEnd type="none" w="sm" len="sm"/>
                      <a:tailEnd type="none" w="sm" len="sm"/>
                    </a:lnB>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z</a:t>
                      </a:r>
                      <a:r>
                        <a:rPr lang="es" sz="1400" b="0" i="0" u="none" strike="noStrike" cap="none" baseline="-25000">
                          <a:solidFill>
                            <a:srgbClr val="000000"/>
                          </a:solidFill>
                          <a:latin typeface="Arial"/>
                          <a:ea typeface="Arial"/>
                          <a:cs typeface="Arial"/>
                          <a:sym typeface="Arial"/>
                        </a:rPr>
                        <a:t>14</a:t>
                      </a:r>
                      <a:endParaRPr sz="1400" u="none" strike="noStrike" cap="none" baseline="-25000">
                        <a:latin typeface="Arial"/>
                        <a:ea typeface="Arial"/>
                        <a:cs typeface="Arial"/>
                        <a:sym typeface="Arial"/>
                      </a:endParaRPr>
                    </a:p>
                  </a:txBody>
                  <a:tcPr marL="91425" marR="91425" marT="91425" marB="91425" anchor="ctr">
                    <a:lnB w="9525" cap="flat" cmpd="sng">
                      <a:solidFill>
                        <a:srgbClr val="9E9E9E"/>
                      </a:solidFill>
                      <a:prstDash val="solid"/>
                      <a:round/>
                      <a:headEnd type="none" w="sm" len="sm"/>
                      <a:tailEnd type="none" w="sm" len="sm"/>
                    </a:lnB>
                    <a:solidFill>
                      <a:srgbClr val="FF955A"/>
                    </a:solidFill>
                  </a:tcPr>
                </a:tc>
                <a:extLst>
                  <a:ext uri="{0D108BD9-81ED-4DB2-BD59-A6C34878D82A}">
                    <a16:rowId xmlns:a16="http://schemas.microsoft.com/office/drawing/2014/main" val="10000"/>
                  </a:ext>
                </a:extLst>
              </a:tr>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z</a:t>
                      </a:r>
                      <a:r>
                        <a:rPr lang="es" sz="1400" b="0" i="0" u="none" strike="noStrike" cap="none" baseline="-25000">
                          <a:solidFill>
                            <a:srgbClr val="000000"/>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z</a:t>
                      </a:r>
                      <a:r>
                        <a:rPr lang="es" sz="1400" b="0" i="0" u="none" strike="noStrike" cap="none" baseline="-25000">
                          <a:solidFill>
                            <a:srgbClr val="000000"/>
                          </a:solidFill>
                          <a:latin typeface="Arial"/>
                          <a:ea typeface="Arial"/>
                          <a:cs typeface="Arial"/>
                          <a:sym typeface="Arial"/>
                        </a:rPr>
                        <a:t>22</a:t>
                      </a:r>
                      <a:endParaRPr sz="1400" u="none" strike="noStrike" cap="none" baseline="-25000">
                        <a:latin typeface="Arial"/>
                        <a:ea typeface="Arial"/>
                        <a:cs typeface="Arial"/>
                        <a:sym typeface="Aria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z</a:t>
                      </a:r>
                      <a:r>
                        <a:rPr lang="es" sz="1400" b="0" i="0" u="none" strike="noStrike" cap="none" baseline="-25000">
                          <a:solidFill>
                            <a:srgbClr val="000000"/>
                          </a:solidFill>
                          <a:latin typeface="Arial"/>
                          <a:ea typeface="Arial"/>
                          <a:cs typeface="Arial"/>
                          <a:sym typeface="Arial"/>
                        </a:rPr>
                        <a:t>23</a:t>
                      </a:r>
                      <a:endParaRPr sz="1400" u="none" strike="noStrike" cap="none" baseline="-25000">
                        <a:latin typeface="Arial"/>
                        <a:ea typeface="Arial"/>
                        <a:cs typeface="Arial"/>
                        <a:sym typeface="Aria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z</a:t>
                      </a:r>
                      <a:r>
                        <a:rPr lang="es" sz="1400" b="0" i="0" u="none" strike="noStrike" cap="none" baseline="-25000">
                          <a:solidFill>
                            <a:srgbClr val="000000"/>
                          </a:solidFill>
                          <a:latin typeface="Arial"/>
                          <a:ea typeface="Arial"/>
                          <a:cs typeface="Arial"/>
                          <a:sym typeface="Arial"/>
                        </a:rPr>
                        <a:t>24</a:t>
                      </a:r>
                      <a:endParaRPr sz="1400" u="none" strike="noStrike" cap="none" baseline="-25000">
                        <a:latin typeface="Arial"/>
                        <a:ea typeface="Arial"/>
                        <a:cs typeface="Arial"/>
                        <a:sym typeface="Aria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955A"/>
                    </a:solidFill>
                  </a:tcPr>
                </a:tc>
                <a:extLst>
                  <a:ext uri="{0D108BD9-81ED-4DB2-BD59-A6C34878D82A}">
                    <a16:rowId xmlns:a16="http://schemas.microsoft.com/office/drawing/2014/main" val="10001"/>
                  </a:ext>
                </a:extLst>
              </a:tr>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z</a:t>
                      </a:r>
                      <a:r>
                        <a:rPr lang="es" sz="1400" b="0" i="0" u="none" strike="noStrike" cap="none" baseline="-25000">
                          <a:solidFill>
                            <a:srgbClr val="000000"/>
                          </a:solidFill>
                          <a:latin typeface="Arial"/>
                          <a:ea typeface="Arial"/>
                          <a:cs typeface="Arial"/>
                          <a:sym typeface="Arial"/>
                        </a:rPr>
                        <a:t>31</a:t>
                      </a:r>
                      <a:endParaRPr sz="1400" b="0" i="0" u="none" strike="noStrike" cap="none">
                        <a:solidFill>
                          <a:srgbClr val="000000"/>
                        </a:solidFill>
                        <a:latin typeface="Arial"/>
                        <a:ea typeface="Arial"/>
                        <a:cs typeface="Arial"/>
                        <a:sym typeface="Aria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z</a:t>
                      </a:r>
                      <a:r>
                        <a:rPr lang="es" sz="1400" b="0" i="0" u="none" strike="noStrike" cap="none" baseline="-25000">
                          <a:solidFill>
                            <a:srgbClr val="000000"/>
                          </a:solidFill>
                          <a:latin typeface="Arial"/>
                          <a:ea typeface="Arial"/>
                          <a:cs typeface="Arial"/>
                          <a:sym typeface="Arial"/>
                        </a:rPr>
                        <a:t>32</a:t>
                      </a:r>
                      <a:endParaRPr sz="1400" u="none" strike="noStrike" cap="none" baseline="-25000">
                        <a:latin typeface="Arial"/>
                        <a:ea typeface="Arial"/>
                        <a:cs typeface="Arial"/>
                        <a:sym typeface="Aria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z</a:t>
                      </a:r>
                      <a:r>
                        <a:rPr lang="es" sz="1400" b="0" i="0" u="none" strike="noStrike" cap="none" baseline="-25000">
                          <a:solidFill>
                            <a:srgbClr val="000000"/>
                          </a:solidFill>
                          <a:latin typeface="Arial"/>
                          <a:ea typeface="Arial"/>
                          <a:cs typeface="Arial"/>
                          <a:sym typeface="Arial"/>
                        </a:rPr>
                        <a:t>33</a:t>
                      </a:r>
                      <a:endParaRPr sz="1400" u="none" strike="noStrike" cap="none" baseline="-25000">
                        <a:latin typeface="Arial"/>
                        <a:ea typeface="Arial"/>
                        <a:cs typeface="Arial"/>
                        <a:sym typeface="Aria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z</a:t>
                      </a:r>
                      <a:r>
                        <a:rPr lang="es" sz="1400" b="0" i="0" u="none" strike="noStrike" cap="none" baseline="-25000">
                          <a:solidFill>
                            <a:srgbClr val="000000"/>
                          </a:solidFill>
                          <a:latin typeface="Arial"/>
                          <a:ea typeface="Arial"/>
                          <a:cs typeface="Arial"/>
                          <a:sym typeface="Arial"/>
                        </a:rPr>
                        <a:t>34</a:t>
                      </a:r>
                      <a:endParaRPr sz="1400" u="none" strike="noStrike" cap="none" baseline="-25000">
                        <a:latin typeface="Arial"/>
                        <a:ea typeface="Arial"/>
                        <a:cs typeface="Arial"/>
                        <a:sym typeface="Aria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955A"/>
                    </a:solidFill>
                  </a:tcPr>
                </a:tc>
                <a:extLst>
                  <a:ext uri="{0D108BD9-81ED-4DB2-BD59-A6C34878D82A}">
                    <a16:rowId xmlns:a16="http://schemas.microsoft.com/office/drawing/2014/main" val="10002"/>
                  </a:ext>
                </a:extLst>
              </a:tr>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z</a:t>
                      </a:r>
                      <a:r>
                        <a:rPr lang="es" sz="1400" b="0" i="0" u="none" strike="noStrike" cap="none" baseline="-25000">
                          <a:solidFill>
                            <a:srgbClr val="000000"/>
                          </a:solidFill>
                          <a:latin typeface="Arial"/>
                          <a:ea typeface="Arial"/>
                          <a:cs typeface="Arial"/>
                          <a:sym typeface="Arial"/>
                        </a:rPr>
                        <a:t>41</a:t>
                      </a:r>
                      <a:endParaRPr sz="1400" b="0" i="0" u="none" strike="noStrike" cap="none">
                        <a:solidFill>
                          <a:srgbClr val="000000"/>
                        </a:solidFill>
                        <a:latin typeface="Arial"/>
                        <a:ea typeface="Arial"/>
                        <a:cs typeface="Arial"/>
                        <a:sym typeface="Aria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z</a:t>
                      </a:r>
                      <a:r>
                        <a:rPr lang="es" sz="1400" b="0" i="0" u="none" strike="noStrike" cap="none" baseline="-25000">
                          <a:solidFill>
                            <a:srgbClr val="000000"/>
                          </a:solidFill>
                          <a:latin typeface="Arial"/>
                          <a:ea typeface="Arial"/>
                          <a:cs typeface="Arial"/>
                          <a:sym typeface="Arial"/>
                        </a:rPr>
                        <a:t>42</a:t>
                      </a:r>
                      <a:endParaRPr sz="1400" u="none" strike="noStrike" cap="none" baseline="-25000">
                        <a:latin typeface="Arial"/>
                        <a:ea typeface="Arial"/>
                        <a:cs typeface="Arial"/>
                        <a:sym typeface="Aria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z</a:t>
                      </a:r>
                      <a:r>
                        <a:rPr lang="es" sz="1400" b="0" i="0" u="none" strike="noStrike" cap="none" baseline="-25000">
                          <a:solidFill>
                            <a:srgbClr val="000000"/>
                          </a:solidFill>
                          <a:latin typeface="Arial"/>
                          <a:ea typeface="Arial"/>
                          <a:cs typeface="Arial"/>
                          <a:sym typeface="Arial"/>
                        </a:rPr>
                        <a:t>43</a:t>
                      </a:r>
                      <a:endParaRPr sz="1400" u="none" strike="noStrike" cap="none" baseline="-25000">
                        <a:latin typeface="Arial"/>
                        <a:ea typeface="Arial"/>
                        <a:cs typeface="Arial"/>
                        <a:sym typeface="Aria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z</a:t>
                      </a:r>
                      <a:r>
                        <a:rPr lang="es" sz="1400" b="0" i="0" u="none" strike="noStrike" cap="none" baseline="-25000">
                          <a:solidFill>
                            <a:srgbClr val="000000"/>
                          </a:solidFill>
                          <a:latin typeface="Arial"/>
                          <a:ea typeface="Arial"/>
                          <a:cs typeface="Arial"/>
                          <a:sym typeface="Arial"/>
                        </a:rPr>
                        <a:t>44</a:t>
                      </a:r>
                      <a:endParaRPr sz="1400" u="none" strike="noStrike" cap="none" baseline="-25000">
                        <a:latin typeface="Arial"/>
                        <a:ea typeface="Arial"/>
                        <a:cs typeface="Arial"/>
                        <a:sym typeface="Aria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955A"/>
                    </a:solidFill>
                  </a:tcPr>
                </a:tc>
                <a:extLst>
                  <a:ext uri="{0D108BD9-81ED-4DB2-BD59-A6C34878D82A}">
                    <a16:rowId xmlns:a16="http://schemas.microsoft.com/office/drawing/2014/main" val="10003"/>
                  </a:ext>
                </a:extLst>
              </a:tr>
            </a:tbl>
          </a:graphicData>
        </a:graphic>
      </p:graphicFrame>
      <p:graphicFrame>
        <p:nvGraphicFramePr>
          <p:cNvPr id="274" name="Google Shape;274;gf6a9703ee6_0_11"/>
          <p:cNvGraphicFramePr/>
          <p:nvPr/>
        </p:nvGraphicFramePr>
        <p:xfrm>
          <a:off x="484175" y="2231976"/>
          <a:ext cx="3000000" cy="3000000"/>
        </p:xfrm>
        <a:graphic>
          <a:graphicData uri="http://schemas.openxmlformats.org/drawingml/2006/table">
            <a:tbl>
              <a:tblPr>
                <a:noFill/>
                <a:tableStyleId>{2DE93F2B-9322-485D-A26D-9A3057FAE2E9}</a:tableStyleId>
              </a:tblPr>
              <a:tblGrid>
                <a:gridCol w="454375">
                  <a:extLst>
                    <a:ext uri="{9D8B030D-6E8A-4147-A177-3AD203B41FA5}">
                      <a16:colId xmlns:a16="http://schemas.microsoft.com/office/drawing/2014/main" val="20000"/>
                    </a:ext>
                  </a:extLst>
                </a:gridCol>
                <a:gridCol w="454375">
                  <a:extLst>
                    <a:ext uri="{9D8B030D-6E8A-4147-A177-3AD203B41FA5}">
                      <a16:colId xmlns:a16="http://schemas.microsoft.com/office/drawing/2014/main" val="20001"/>
                    </a:ext>
                  </a:extLst>
                </a:gridCol>
                <a:gridCol w="454375">
                  <a:extLst>
                    <a:ext uri="{9D8B030D-6E8A-4147-A177-3AD203B41FA5}">
                      <a16:colId xmlns:a16="http://schemas.microsoft.com/office/drawing/2014/main" val="20002"/>
                    </a:ext>
                  </a:extLst>
                </a:gridCol>
                <a:gridCol w="454375">
                  <a:extLst>
                    <a:ext uri="{9D8B030D-6E8A-4147-A177-3AD203B41FA5}">
                      <a16:colId xmlns:a16="http://schemas.microsoft.com/office/drawing/2014/main" val="20003"/>
                    </a:ext>
                  </a:extLst>
                </a:gridCol>
                <a:gridCol w="454375">
                  <a:extLst>
                    <a:ext uri="{9D8B030D-6E8A-4147-A177-3AD203B41FA5}">
                      <a16:colId xmlns:a16="http://schemas.microsoft.com/office/drawing/2014/main" val="20004"/>
                    </a:ext>
                  </a:extLst>
                </a:gridCol>
                <a:gridCol w="454375">
                  <a:extLst>
                    <a:ext uri="{9D8B030D-6E8A-4147-A177-3AD203B41FA5}">
                      <a16:colId xmlns:a16="http://schemas.microsoft.com/office/drawing/2014/main" val="20005"/>
                    </a:ext>
                  </a:extLst>
                </a:gridCol>
              </a:tblGrid>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275" name="Google Shape;275;gf6a9703ee6_0_11"/>
          <p:cNvGraphicFramePr/>
          <p:nvPr/>
        </p:nvGraphicFramePr>
        <p:xfrm>
          <a:off x="3943037" y="2144130"/>
          <a:ext cx="3000000" cy="3000000"/>
        </p:xfrm>
        <a:graphic>
          <a:graphicData uri="http://schemas.openxmlformats.org/drawingml/2006/table">
            <a:tbl>
              <a:tblPr firstRow="1" bandRow="1">
                <a:noFill/>
                <a:tableStyleId>{2DE93F2B-9322-485D-A26D-9A3057FAE2E9}</a:tableStyleId>
              </a:tblPr>
              <a:tblGrid>
                <a:gridCol w="442975">
                  <a:extLst>
                    <a:ext uri="{9D8B030D-6E8A-4147-A177-3AD203B41FA5}">
                      <a16:colId xmlns:a16="http://schemas.microsoft.com/office/drawing/2014/main" val="20000"/>
                    </a:ext>
                  </a:extLst>
                </a:gridCol>
                <a:gridCol w="442975">
                  <a:extLst>
                    <a:ext uri="{9D8B030D-6E8A-4147-A177-3AD203B41FA5}">
                      <a16:colId xmlns:a16="http://schemas.microsoft.com/office/drawing/2014/main" val="20001"/>
                    </a:ext>
                  </a:extLst>
                </a:gridCol>
                <a:gridCol w="442975">
                  <a:extLst>
                    <a:ext uri="{9D8B030D-6E8A-4147-A177-3AD203B41FA5}">
                      <a16:colId xmlns:a16="http://schemas.microsoft.com/office/drawing/2014/main" val="20002"/>
                    </a:ext>
                  </a:extLst>
                </a:gridCol>
              </a:tblGrid>
              <a:tr h="370850">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11</a:t>
                      </a:r>
                      <a:endParaRPr sz="1200" u="none" strike="noStrike" cap="none" baseline="-25000">
                        <a:latin typeface="Arial"/>
                        <a:ea typeface="Arial"/>
                        <a:cs typeface="Arial"/>
                        <a:sym typeface="Arial"/>
                      </a:endParaRPr>
                    </a:p>
                  </a:txBody>
                  <a:tcPr marL="91425" marR="91425" marT="91425" marB="91425" anchor="ctr">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12</a:t>
                      </a:r>
                      <a:endParaRPr sz="1200" b="0" u="none" strike="noStrike" cap="none">
                        <a:latin typeface="Arial"/>
                        <a:ea typeface="Arial"/>
                        <a:cs typeface="Arial"/>
                        <a:sym typeface="Arial"/>
                      </a:endParaRPr>
                    </a:p>
                  </a:txBody>
                  <a:tcPr marL="91425" marR="91425" marT="91425" marB="91425" anchor="ctr">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13</a:t>
                      </a:r>
                      <a:endParaRPr sz="1200" u="none" strike="noStrike" cap="none">
                        <a:latin typeface="Arial"/>
                        <a:ea typeface="Arial"/>
                        <a:cs typeface="Arial"/>
                        <a:sym typeface="Arial"/>
                      </a:endParaRPr>
                    </a:p>
                  </a:txBody>
                  <a:tcPr marL="91425" marR="91425" marT="91425" marB="91425" anchor="ctr">
                    <a:solidFill>
                      <a:srgbClr val="FF955A"/>
                    </a:solidFill>
                  </a:tcPr>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21</a:t>
                      </a:r>
                      <a:endParaRPr sz="1200" u="none" strike="noStrike" cap="none" baseline="-25000">
                        <a:latin typeface="Arial"/>
                        <a:ea typeface="Arial"/>
                        <a:cs typeface="Arial"/>
                        <a:sym typeface="Arial"/>
                      </a:endParaRPr>
                    </a:p>
                  </a:txBody>
                  <a:tcPr marL="91425" marR="91425" marT="91425" marB="91425" anchor="ctr">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22</a:t>
                      </a:r>
                      <a:endParaRPr sz="1200" b="0" u="none" strike="noStrike" cap="none">
                        <a:latin typeface="Arial"/>
                        <a:ea typeface="Arial"/>
                        <a:cs typeface="Arial"/>
                        <a:sym typeface="Arial"/>
                      </a:endParaRPr>
                    </a:p>
                  </a:txBody>
                  <a:tcPr marL="91425" marR="91425" marT="91425" marB="91425" anchor="ctr">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23</a:t>
                      </a:r>
                      <a:endParaRPr sz="1200" u="none" strike="noStrike" cap="none">
                        <a:latin typeface="Arial"/>
                        <a:ea typeface="Arial"/>
                        <a:cs typeface="Arial"/>
                        <a:sym typeface="Arial"/>
                      </a:endParaRPr>
                    </a:p>
                  </a:txBody>
                  <a:tcPr marL="91425" marR="91425" marT="91425" marB="91425" anchor="ctr">
                    <a:solidFill>
                      <a:srgbClr val="FF955A"/>
                    </a:solidFill>
                  </a:tcPr>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31</a:t>
                      </a:r>
                      <a:endParaRPr sz="1200" u="none" strike="noStrike" cap="none" baseline="-25000">
                        <a:latin typeface="Arial"/>
                        <a:ea typeface="Arial"/>
                        <a:cs typeface="Arial"/>
                        <a:sym typeface="Arial"/>
                      </a:endParaRPr>
                    </a:p>
                  </a:txBody>
                  <a:tcPr marL="91425" marR="91425" marT="91425" marB="91425" anchor="ctr">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32</a:t>
                      </a:r>
                      <a:endParaRPr sz="1200" b="0" u="none" strike="noStrike" cap="none">
                        <a:latin typeface="Arial"/>
                        <a:ea typeface="Arial"/>
                        <a:cs typeface="Arial"/>
                        <a:sym typeface="Arial"/>
                      </a:endParaRPr>
                    </a:p>
                  </a:txBody>
                  <a:tcPr marL="91425" marR="91425" marT="91425" marB="91425" anchor="ctr">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33</a:t>
                      </a:r>
                      <a:endParaRPr sz="1200" u="none" strike="noStrike" cap="none">
                        <a:latin typeface="Arial"/>
                        <a:ea typeface="Arial"/>
                        <a:cs typeface="Arial"/>
                        <a:sym typeface="Arial"/>
                      </a:endParaRPr>
                    </a:p>
                  </a:txBody>
                  <a:tcPr marL="91425" marR="91425" marT="91425" marB="91425" anchor="ctr">
                    <a:solidFill>
                      <a:srgbClr val="FF955A"/>
                    </a:solidFill>
                  </a:tcPr>
                </a:tc>
                <a:extLst>
                  <a:ext uri="{0D108BD9-81ED-4DB2-BD59-A6C34878D82A}">
                    <a16:rowId xmlns:a16="http://schemas.microsoft.com/office/drawing/2014/main" val="10002"/>
                  </a:ext>
                </a:extLst>
              </a:tr>
            </a:tbl>
          </a:graphicData>
        </a:graphic>
      </p:graphicFrame>
      <p:graphicFrame>
        <p:nvGraphicFramePr>
          <p:cNvPr id="276" name="Google Shape;276;gf6a9703ee6_0_11"/>
          <p:cNvGraphicFramePr/>
          <p:nvPr/>
        </p:nvGraphicFramePr>
        <p:xfrm>
          <a:off x="3943037" y="3477114"/>
          <a:ext cx="3000000" cy="3000000"/>
        </p:xfrm>
        <a:graphic>
          <a:graphicData uri="http://schemas.openxmlformats.org/drawingml/2006/table">
            <a:tbl>
              <a:tblPr firstRow="1" bandRow="1">
                <a:noFill/>
                <a:tableStyleId>{2DE93F2B-9322-485D-A26D-9A3057FAE2E9}</a:tableStyleId>
              </a:tblPr>
              <a:tblGrid>
                <a:gridCol w="442975">
                  <a:extLst>
                    <a:ext uri="{9D8B030D-6E8A-4147-A177-3AD203B41FA5}">
                      <a16:colId xmlns:a16="http://schemas.microsoft.com/office/drawing/2014/main" val="20000"/>
                    </a:ext>
                  </a:extLst>
                </a:gridCol>
                <a:gridCol w="442975">
                  <a:extLst>
                    <a:ext uri="{9D8B030D-6E8A-4147-A177-3AD203B41FA5}">
                      <a16:colId xmlns:a16="http://schemas.microsoft.com/office/drawing/2014/main" val="20001"/>
                    </a:ext>
                  </a:extLst>
                </a:gridCol>
                <a:gridCol w="442975">
                  <a:extLst>
                    <a:ext uri="{9D8B030D-6E8A-4147-A177-3AD203B41FA5}">
                      <a16:colId xmlns:a16="http://schemas.microsoft.com/office/drawing/2014/main" val="20002"/>
                    </a:ext>
                  </a:extLst>
                </a:gridCol>
              </a:tblGrid>
              <a:tr h="370850">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11</a:t>
                      </a:r>
                      <a:endParaRPr sz="1200" u="none" strike="noStrike" cap="none" baseline="-25000">
                        <a:latin typeface="Arial"/>
                        <a:ea typeface="Arial"/>
                        <a:cs typeface="Arial"/>
                        <a:sym typeface="Arial"/>
                      </a:endParaRPr>
                    </a:p>
                  </a:txBody>
                  <a:tcPr marL="91425" marR="91425" marT="91425" marB="91425" anchor="ctr">
                    <a:solidFill>
                      <a:srgbClr val="9B9B9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12</a:t>
                      </a:r>
                      <a:endParaRPr sz="1200" b="0" u="none" strike="noStrike" cap="none">
                        <a:latin typeface="Arial"/>
                        <a:ea typeface="Arial"/>
                        <a:cs typeface="Arial"/>
                        <a:sym typeface="Arial"/>
                      </a:endParaRPr>
                    </a:p>
                  </a:txBody>
                  <a:tcPr marL="91425" marR="91425" marT="91425" marB="91425" anchor="ctr">
                    <a:solidFill>
                      <a:srgbClr val="9B9B9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13</a:t>
                      </a:r>
                      <a:endParaRPr sz="1200" u="none" strike="noStrike" cap="none">
                        <a:latin typeface="Arial"/>
                        <a:ea typeface="Arial"/>
                        <a:cs typeface="Arial"/>
                        <a:sym typeface="Arial"/>
                      </a:endParaRPr>
                    </a:p>
                  </a:txBody>
                  <a:tcPr marL="91425" marR="91425" marT="91425" marB="91425" anchor="ctr">
                    <a:solidFill>
                      <a:srgbClr val="9B9B9B"/>
                    </a:solidFill>
                  </a:tcPr>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21</a:t>
                      </a:r>
                      <a:endParaRPr sz="1200" u="none" strike="noStrike" cap="none" baseline="-25000">
                        <a:latin typeface="Arial"/>
                        <a:ea typeface="Arial"/>
                        <a:cs typeface="Arial"/>
                        <a:sym typeface="Arial"/>
                      </a:endParaRPr>
                    </a:p>
                  </a:txBody>
                  <a:tcPr marL="91425" marR="91425" marT="91425" marB="91425" anchor="ctr">
                    <a:solidFill>
                      <a:srgbClr val="9B9B9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22</a:t>
                      </a:r>
                      <a:endParaRPr sz="1200" b="0" u="none" strike="noStrike" cap="none">
                        <a:latin typeface="Arial"/>
                        <a:ea typeface="Arial"/>
                        <a:cs typeface="Arial"/>
                        <a:sym typeface="Arial"/>
                      </a:endParaRPr>
                    </a:p>
                  </a:txBody>
                  <a:tcPr marL="91425" marR="91425" marT="91425" marB="91425" anchor="ctr">
                    <a:solidFill>
                      <a:srgbClr val="9B9B9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23</a:t>
                      </a:r>
                      <a:endParaRPr sz="1200" u="none" strike="noStrike" cap="none">
                        <a:latin typeface="Arial"/>
                        <a:ea typeface="Arial"/>
                        <a:cs typeface="Arial"/>
                        <a:sym typeface="Arial"/>
                      </a:endParaRPr>
                    </a:p>
                  </a:txBody>
                  <a:tcPr marL="91425" marR="91425" marT="91425" marB="91425" anchor="ctr">
                    <a:solidFill>
                      <a:srgbClr val="9B9B9B"/>
                    </a:solidFill>
                  </a:tcPr>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31</a:t>
                      </a:r>
                      <a:endParaRPr sz="1200" u="none" strike="noStrike" cap="none" baseline="-25000">
                        <a:latin typeface="Arial"/>
                        <a:ea typeface="Arial"/>
                        <a:cs typeface="Arial"/>
                        <a:sym typeface="Arial"/>
                      </a:endParaRPr>
                    </a:p>
                  </a:txBody>
                  <a:tcPr marL="91425" marR="91425" marT="91425" marB="91425" anchor="ctr">
                    <a:solidFill>
                      <a:srgbClr val="9B9B9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32</a:t>
                      </a:r>
                      <a:endParaRPr sz="1200" b="0" u="none" strike="noStrike" cap="none">
                        <a:latin typeface="Arial"/>
                        <a:ea typeface="Arial"/>
                        <a:cs typeface="Arial"/>
                        <a:sym typeface="Arial"/>
                      </a:endParaRPr>
                    </a:p>
                  </a:txBody>
                  <a:tcPr marL="91425" marR="91425" marT="91425" marB="91425" anchor="ctr">
                    <a:solidFill>
                      <a:srgbClr val="9B9B9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33</a:t>
                      </a:r>
                      <a:endParaRPr sz="1200" u="none" strike="noStrike" cap="none">
                        <a:latin typeface="Arial"/>
                        <a:ea typeface="Arial"/>
                        <a:cs typeface="Arial"/>
                        <a:sym typeface="Arial"/>
                      </a:endParaRPr>
                    </a:p>
                  </a:txBody>
                  <a:tcPr marL="91425" marR="91425" marT="91425" marB="91425" anchor="ctr">
                    <a:solidFill>
                      <a:srgbClr val="9B9B9B"/>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15"/>
          <p:cNvPicPr preferRelativeResize="0"/>
          <p:nvPr/>
        </p:nvPicPr>
        <p:blipFill rotWithShape="1">
          <a:blip r:embed="rId3">
            <a:alphaModFix/>
          </a:blip>
          <a:srcRect/>
          <a:stretch/>
        </p:blipFill>
        <p:spPr>
          <a:xfrm>
            <a:off x="250413" y="2870850"/>
            <a:ext cx="2381525" cy="1556350"/>
          </a:xfrm>
          <a:prstGeom prst="rect">
            <a:avLst/>
          </a:prstGeom>
          <a:noFill/>
          <a:ln>
            <a:noFill/>
          </a:ln>
        </p:spPr>
      </p:pic>
      <p:pic>
        <p:nvPicPr>
          <p:cNvPr id="282" name="Google Shape;282;p15"/>
          <p:cNvPicPr preferRelativeResize="0"/>
          <p:nvPr/>
        </p:nvPicPr>
        <p:blipFill rotWithShape="1">
          <a:blip r:embed="rId4">
            <a:alphaModFix/>
          </a:blip>
          <a:srcRect/>
          <a:stretch/>
        </p:blipFill>
        <p:spPr>
          <a:xfrm>
            <a:off x="3178738" y="2888113"/>
            <a:ext cx="2522750" cy="1521825"/>
          </a:xfrm>
          <a:prstGeom prst="rect">
            <a:avLst/>
          </a:prstGeom>
          <a:noFill/>
          <a:ln>
            <a:noFill/>
          </a:ln>
        </p:spPr>
      </p:pic>
      <p:pic>
        <p:nvPicPr>
          <p:cNvPr id="283" name="Google Shape;283;p15"/>
          <p:cNvPicPr preferRelativeResize="0"/>
          <p:nvPr/>
        </p:nvPicPr>
        <p:blipFill rotWithShape="1">
          <a:blip r:embed="rId5">
            <a:alphaModFix/>
          </a:blip>
          <a:srcRect/>
          <a:stretch/>
        </p:blipFill>
        <p:spPr>
          <a:xfrm>
            <a:off x="6248288" y="2888125"/>
            <a:ext cx="2645298" cy="1521800"/>
          </a:xfrm>
          <a:prstGeom prst="rect">
            <a:avLst/>
          </a:prstGeom>
          <a:noFill/>
          <a:ln>
            <a:noFill/>
          </a:ln>
        </p:spPr>
      </p:pic>
      <p:cxnSp>
        <p:nvCxnSpPr>
          <p:cNvPr id="284" name="Google Shape;284;p15"/>
          <p:cNvCxnSpPr>
            <a:stCxn id="281" idx="3"/>
            <a:endCxn id="282" idx="1"/>
          </p:cNvCxnSpPr>
          <p:nvPr/>
        </p:nvCxnSpPr>
        <p:spPr>
          <a:xfrm>
            <a:off x="2631938" y="3649025"/>
            <a:ext cx="546900" cy="0"/>
          </a:xfrm>
          <a:prstGeom prst="straightConnector1">
            <a:avLst/>
          </a:prstGeom>
          <a:noFill/>
          <a:ln w="9525" cap="flat" cmpd="sng">
            <a:solidFill>
              <a:schemeClr val="dk2"/>
            </a:solidFill>
            <a:prstDash val="solid"/>
            <a:round/>
            <a:headEnd type="none" w="sm" len="sm"/>
            <a:tailEnd type="triangle" w="med" len="med"/>
          </a:ln>
        </p:spPr>
      </p:cxnSp>
      <p:cxnSp>
        <p:nvCxnSpPr>
          <p:cNvPr id="285" name="Google Shape;285;p15"/>
          <p:cNvCxnSpPr>
            <a:stCxn id="282" idx="3"/>
            <a:endCxn id="283" idx="1"/>
          </p:cNvCxnSpPr>
          <p:nvPr/>
        </p:nvCxnSpPr>
        <p:spPr>
          <a:xfrm>
            <a:off x="5701488" y="3649026"/>
            <a:ext cx="546900" cy="0"/>
          </a:xfrm>
          <a:prstGeom prst="straightConnector1">
            <a:avLst/>
          </a:prstGeom>
          <a:noFill/>
          <a:ln w="9525" cap="flat" cmpd="sng">
            <a:solidFill>
              <a:schemeClr val="dk2"/>
            </a:solidFill>
            <a:prstDash val="solid"/>
            <a:round/>
            <a:headEnd type="none" w="sm" len="sm"/>
            <a:tailEnd type="triangle" w="med" len="med"/>
          </a:ln>
        </p:spPr>
      </p:cxnSp>
      <p:sp>
        <p:nvSpPr>
          <p:cNvPr id="286" name="Google Shape;286;p15"/>
          <p:cNvSpPr txBox="1"/>
          <p:nvPr/>
        </p:nvSpPr>
        <p:spPr>
          <a:xfrm>
            <a:off x="250413" y="1600800"/>
            <a:ext cx="2035800" cy="7983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Lato"/>
              <a:buChar char="●"/>
            </a:pPr>
            <a:r>
              <a:rPr lang="es" sz="1400" b="0" i="0" u="none" strike="noStrike" cap="none">
                <a:solidFill>
                  <a:srgbClr val="000000"/>
                </a:solidFill>
                <a:latin typeface="Lato"/>
                <a:ea typeface="Lato"/>
                <a:cs typeface="Lato"/>
                <a:sym typeface="Lato"/>
              </a:rPr>
              <a:t>Capa detectora de bordes</a:t>
            </a:r>
            <a:endParaRPr sz="1400" b="0" i="0" u="none" strike="noStrike" cap="none">
              <a:solidFill>
                <a:srgbClr val="000000"/>
              </a:solidFill>
              <a:latin typeface="Lato"/>
              <a:ea typeface="Lato"/>
              <a:cs typeface="Lato"/>
              <a:sym typeface="Lato"/>
            </a:endParaRPr>
          </a:p>
        </p:txBody>
      </p:sp>
      <p:sp>
        <p:nvSpPr>
          <p:cNvPr id="287" name="Google Shape;287;p15"/>
          <p:cNvSpPr txBox="1"/>
          <p:nvPr/>
        </p:nvSpPr>
        <p:spPr>
          <a:xfrm>
            <a:off x="3178838" y="1600800"/>
            <a:ext cx="2035800" cy="7983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Lato"/>
              <a:buChar char="●"/>
            </a:pPr>
            <a:r>
              <a:rPr lang="es" sz="1400" b="0" i="0" u="none" strike="noStrike" cap="none">
                <a:solidFill>
                  <a:srgbClr val="000000"/>
                </a:solidFill>
                <a:latin typeface="Lato"/>
                <a:ea typeface="Lato"/>
                <a:cs typeface="Lato"/>
                <a:sym typeface="Lato"/>
              </a:rPr>
              <a:t>Capa detectora de partes de caras</a:t>
            </a:r>
            <a:endParaRPr sz="1400" b="0" i="0" u="none" strike="noStrike" cap="none">
              <a:solidFill>
                <a:srgbClr val="000000"/>
              </a:solidFill>
              <a:latin typeface="Lato"/>
              <a:ea typeface="Lato"/>
              <a:cs typeface="Lato"/>
              <a:sym typeface="Lato"/>
            </a:endParaRPr>
          </a:p>
        </p:txBody>
      </p:sp>
      <p:sp>
        <p:nvSpPr>
          <p:cNvPr id="288" name="Google Shape;288;p15"/>
          <p:cNvSpPr txBox="1"/>
          <p:nvPr/>
        </p:nvSpPr>
        <p:spPr>
          <a:xfrm>
            <a:off x="6449488" y="1542600"/>
            <a:ext cx="2035800" cy="7983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Lato"/>
              <a:buChar char="●"/>
            </a:pPr>
            <a:r>
              <a:rPr lang="es" sz="1400" b="0" i="0" u="none" strike="noStrike" cap="none">
                <a:solidFill>
                  <a:srgbClr val="000000"/>
                </a:solidFill>
                <a:latin typeface="Lato"/>
                <a:ea typeface="Lato"/>
                <a:cs typeface="Lato"/>
                <a:sym typeface="Lato"/>
              </a:rPr>
              <a:t>Capa detectora de caras enteras</a:t>
            </a:r>
            <a:endParaRPr sz="1400" b="0" i="0" u="none" strike="noStrike" cap="none">
              <a:solidFill>
                <a:srgbClr val="000000"/>
              </a:solidFill>
              <a:latin typeface="Lato"/>
              <a:ea typeface="Lato"/>
              <a:cs typeface="Lato"/>
              <a:sym typeface="Lato"/>
            </a:endParaRPr>
          </a:p>
        </p:txBody>
      </p:sp>
      <p:sp>
        <p:nvSpPr>
          <p:cNvPr id="289" name="Google Shape;289;p15"/>
          <p:cNvSpPr txBox="1">
            <a:spLocks noGrp="1"/>
          </p:cNvSpPr>
          <p:nvPr>
            <p:ph type="title"/>
          </p:nvPr>
        </p:nvSpPr>
        <p:spPr>
          <a:xfrm>
            <a:off x="727650" y="57647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Aprender de los datos: Capa Convolucional</a:t>
            </a:r>
            <a:endParaRPr>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3"/>
          <p:cNvSpPr txBox="1">
            <a:spLocks noGrp="1"/>
          </p:cNvSpPr>
          <p:nvPr>
            <p:ph type="title"/>
          </p:nvPr>
        </p:nvSpPr>
        <p:spPr>
          <a:xfrm>
            <a:off x="673000" y="57077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Filtros convolucionales</a:t>
            </a:r>
            <a:endParaRPr>
              <a:latin typeface="Montserrat"/>
              <a:ea typeface="Montserrat"/>
              <a:cs typeface="Montserrat"/>
              <a:sym typeface="Montserrat"/>
            </a:endParaRPr>
          </a:p>
        </p:txBody>
      </p:sp>
      <p:sp>
        <p:nvSpPr>
          <p:cNvPr id="295" name="Google Shape;295;p23"/>
          <p:cNvSpPr txBox="1">
            <a:spLocks noGrp="1"/>
          </p:cNvSpPr>
          <p:nvPr>
            <p:ph type="body" idx="1"/>
          </p:nvPr>
        </p:nvSpPr>
        <p:spPr>
          <a:xfrm>
            <a:off x="616549" y="1359199"/>
            <a:ext cx="8007905" cy="3089429"/>
          </a:xfrm>
          <a:prstGeom prst="rect">
            <a:avLst/>
          </a:prstGeom>
          <a:blipFill rotWithShape="1">
            <a:blip r:embed="rId3">
              <a:alphaModFix/>
            </a:blip>
            <a:stretch>
              <a:fillRect l="-73"/>
            </a:stretch>
          </a:blip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SzPts val="1300"/>
              <a:buNone/>
            </a:pPr>
            <a:r>
              <a:rPr lang="es"/>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4"/>
          <p:cNvSpPr txBox="1">
            <a:spLocks noGrp="1"/>
          </p:cNvSpPr>
          <p:nvPr>
            <p:ph type="title"/>
          </p:nvPr>
        </p:nvSpPr>
        <p:spPr>
          <a:xfrm>
            <a:off x="727650" y="61260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Zero-Padding (completar con ceros)</a:t>
            </a:r>
            <a:endParaRPr>
              <a:latin typeface="Montserrat"/>
              <a:ea typeface="Montserrat"/>
              <a:cs typeface="Montserrat"/>
              <a:sym typeface="Montserrat"/>
            </a:endParaRPr>
          </a:p>
        </p:txBody>
      </p:sp>
      <p:graphicFrame>
        <p:nvGraphicFramePr>
          <p:cNvPr id="301" name="Google Shape;301;p24"/>
          <p:cNvGraphicFramePr/>
          <p:nvPr/>
        </p:nvGraphicFramePr>
        <p:xfrm>
          <a:off x="613450" y="1974450"/>
          <a:ext cx="3000000" cy="3000000"/>
        </p:xfrm>
        <a:graphic>
          <a:graphicData uri="http://schemas.openxmlformats.org/drawingml/2006/table">
            <a:tbl>
              <a:tblPr>
                <a:noFill/>
                <a:tableStyleId>{2DE93F2B-9322-485D-A26D-9A3057FAE2E9}</a:tableStyleId>
              </a:tblPr>
              <a:tblGrid>
                <a:gridCol w="516050">
                  <a:extLst>
                    <a:ext uri="{9D8B030D-6E8A-4147-A177-3AD203B41FA5}">
                      <a16:colId xmlns:a16="http://schemas.microsoft.com/office/drawing/2014/main" val="20000"/>
                    </a:ext>
                  </a:extLst>
                </a:gridCol>
                <a:gridCol w="516050">
                  <a:extLst>
                    <a:ext uri="{9D8B030D-6E8A-4147-A177-3AD203B41FA5}">
                      <a16:colId xmlns:a16="http://schemas.microsoft.com/office/drawing/2014/main" val="20001"/>
                    </a:ext>
                  </a:extLst>
                </a:gridCol>
                <a:gridCol w="516050">
                  <a:extLst>
                    <a:ext uri="{9D8B030D-6E8A-4147-A177-3AD203B41FA5}">
                      <a16:colId xmlns:a16="http://schemas.microsoft.com/office/drawing/2014/main" val="20002"/>
                    </a:ext>
                  </a:extLst>
                </a:gridCol>
                <a:gridCol w="516050">
                  <a:extLst>
                    <a:ext uri="{9D8B030D-6E8A-4147-A177-3AD203B41FA5}">
                      <a16:colId xmlns:a16="http://schemas.microsoft.com/office/drawing/2014/main" val="20003"/>
                    </a:ext>
                  </a:extLst>
                </a:gridCol>
                <a:gridCol w="516050">
                  <a:extLst>
                    <a:ext uri="{9D8B030D-6E8A-4147-A177-3AD203B41FA5}">
                      <a16:colId xmlns:a16="http://schemas.microsoft.com/office/drawing/2014/main" val="20004"/>
                    </a:ext>
                  </a:extLst>
                </a:gridCol>
              </a:tblGrid>
              <a:tr h="51295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nchor="ctr"/>
                </a:tc>
                <a:extLst>
                  <a:ext uri="{0D108BD9-81ED-4DB2-BD59-A6C34878D82A}">
                    <a16:rowId xmlns:a16="http://schemas.microsoft.com/office/drawing/2014/main" val="10000"/>
                  </a:ext>
                </a:extLst>
              </a:tr>
              <a:tr h="50430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nchor="ctr"/>
                </a:tc>
                <a:extLst>
                  <a:ext uri="{0D108BD9-81ED-4DB2-BD59-A6C34878D82A}">
                    <a16:rowId xmlns:a16="http://schemas.microsoft.com/office/drawing/2014/main" val="10001"/>
                  </a:ext>
                </a:extLst>
              </a:tr>
              <a:tr h="46235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nchor="ctr"/>
                </a:tc>
                <a:extLst>
                  <a:ext uri="{0D108BD9-81ED-4DB2-BD59-A6C34878D82A}">
                    <a16:rowId xmlns:a16="http://schemas.microsoft.com/office/drawing/2014/main" val="10002"/>
                  </a:ext>
                </a:extLst>
              </a:tr>
              <a:tr h="46235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nchor="ctr"/>
                </a:tc>
                <a:extLst>
                  <a:ext uri="{0D108BD9-81ED-4DB2-BD59-A6C34878D82A}">
                    <a16:rowId xmlns:a16="http://schemas.microsoft.com/office/drawing/2014/main" val="10003"/>
                  </a:ext>
                </a:extLst>
              </a:tr>
              <a:tr h="46235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nchor="ctr"/>
                </a:tc>
                <a:extLst>
                  <a:ext uri="{0D108BD9-81ED-4DB2-BD59-A6C34878D82A}">
                    <a16:rowId xmlns:a16="http://schemas.microsoft.com/office/drawing/2014/main" val="10004"/>
                  </a:ext>
                </a:extLst>
              </a:tr>
            </a:tbl>
          </a:graphicData>
        </a:graphic>
      </p:graphicFrame>
      <p:graphicFrame>
        <p:nvGraphicFramePr>
          <p:cNvPr id="302" name="Google Shape;302;p24"/>
          <p:cNvGraphicFramePr/>
          <p:nvPr/>
        </p:nvGraphicFramePr>
        <p:xfrm>
          <a:off x="5328825" y="1803200"/>
          <a:ext cx="3000000" cy="3000000"/>
        </p:xfrm>
        <a:graphic>
          <a:graphicData uri="http://schemas.openxmlformats.org/drawingml/2006/table">
            <a:tbl>
              <a:tblPr>
                <a:noFill/>
                <a:tableStyleId>{2DE93F2B-9322-485D-A26D-9A3057FAE2E9}</a:tableStyleId>
              </a:tblPr>
              <a:tblGrid>
                <a:gridCol w="441075">
                  <a:extLst>
                    <a:ext uri="{9D8B030D-6E8A-4147-A177-3AD203B41FA5}">
                      <a16:colId xmlns:a16="http://schemas.microsoft.com/office/drawing/2014/main" val="20000"/>
                    </a:ext>
                  </a:extLst>
                </a:gridCol>
                <a:gridCol w="441075">
                  <a:extLst>
                    <a:ext uri="{9D8B030D-6E8A-4147-A177-3AD203B41FA5}">
                      <a16:colId xmlns:a16="http://schemas.microsoft.com/office/drawing/2014/main" val="20001"/>
                    </a:ext>
                  </a:extLst>
                </a:gridCol>
                <a:gridCol w="441075">
                  <a:extLst>
                    <a:ext uri="{9D8B030D-6E8A-4147-A177-3AD203B41FA5}">
                      <a16:colId xmlns:a16="http://schemas.microsoft.com/office/drawing/2014/main" val="20002"/>
                    </a:ext>
                  </a:extLst>
                </a:gridCol>
                <a:gridCol w="441075">
                  <a:extLst>
                    <a:ext uri="{9D8B030D-6E8A-4147-A177-3AD203B41FA5}">
                      <a16:colId xmlns:a16="http://schemas.microsoft.com/office/drawing/2014/main" val="20003"/>
                    </a:ext>
                  </a:extLst>
                </a:gridCol>
                <a:gridCol w="441075">
                  <a:extLst>
                    <a:ext uri="{9D8B030D-6E8A-4147-A177-3AD203B41FA5}">
                      <a16:colId xmlns:a16="http://schemas.microsoft.com/office/drawing/2014/main" val="20004"/>
                    </a:ext>
                  </a:extLst>
                </a:gridCol>
                <a:gridCol w="441075">
                  <a:extLst>
                    <a:ext uri="{9D8B030D-6E8A-4147-A177-3AD203B41FA5}">
                      <a16:colId xmlns:a16="http://schemas.microsoft.com/office/drawing/2014/main" val="20005"/>
                    </a:ext>
                  </a:extLst>
                </a:gridCol>
                <a:gridCol w="441075">
                  <a:extLst>
                    <a:ext uri="{9D8B030D-6E8A-4147-A177-3AD203B41FA5}">
                      <a16:colId xmlns:a16="http://schemas.microsoft.com/office/drawing/2014/main" val="20006"/>
                    </a:ext>
                  </a:extLst>
                </a:gridCol>
              </a:tblGrid>
              <a:tr h="3520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nchor="ctr">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nchor="ctr">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nchor="ctr">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nchor="ctr">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nchor="ctr">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3730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nchor="ctr">
                    <a:lnR w="9525" cap="flat" cmpd="sng">
                      <a:solidFill>
                        <a:srgbClr val="9E9E9E"/>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3730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nchor="ctr">
                    <a:lnR w="9525" cap="flat" cmpd="sng">
                      <a:solidFill>
                        <a:srgbClr val="9E9E9E"/>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3730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nchor="ctr">
                    <a:lnR w="9525" cap="flat" cmpd="sng">
                      <a:solidFill>
                        <a:srgbClr val="9E9E9E"/>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3730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nchor="ctr">
                    <a:lnR w="9525" cap="flat" cmpd="sng">
                      <a:solidFill>
                        <a:srgbClr val="9E9E9E"/>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3730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nchor="ctr">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3730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cxnSp>
        <p:nvCxnSpPr>
          <p:cNvPr id="303" name="Google Shape;303;p24"/>
          <p:cNvCxnSpPr/>
          <p:nvPr/>
        </p:nvCxnSpPr>
        <p:spPr>
          <a:xfrm>
            <a:off x="3379125" y="3253525"/>
            <a:ext cx="1691400" cy="0"/>
          </a:xfrm>
          <a:prstGeom prst="straightConnector1">
            <a:avLst/>
          </a:prstGeom>
          <a:noFill/>
          <a:ln w="9525" cap="flat" cmpd="sng">
            <a:solidFill>
              <a:schemeClr val="dk2"/>
            </a:solidFill>
            <a:prstDash val="solid"/>
            <a:round/>
            <a:headEnd type="none" w="sm" len="sm"/>
            <a:tailEnd type="triangle" w="med" len="med"/>
          </a:ln>
        </p:spPr>
      </p:cxnSp>
      <p:cxnSp>
        <p:nvCxnSpPr>
          <p:cNvPr id="304" name="Google Shape;304;p24"/>
          <p:cNvCxnSpPr/>
          <p:nvPr/>
        </p:nvCxnSpPr>
        <p:spPr>
          <a:xfrm>
            <a:off x="5303625" y="1544775"/>
            <a:ext cx="440100" cy="0"/>
          </a:xfrm>
          <a:prstGeom prst="straightConnector1">
            <a:avLst/>
          </a:prstGeom>
          <a:noFill/>
          <a:ln w="9525" cap="flat" cmpd="sng">
            <a:solidFill>
              <a:schemeClr val="dk2"/>
            </a:solidFill>
            <a:prstDash val="solid"/>
            <a:round/>
            <a:headEnd type="triangle" w="med" len="med"/>
            <a:tailEnd type="triangle" w="med" len="med"/>
          </a:ln>
        </p:spPr>
      </p:cxnSp>
      <p:sp>
        <p:nvSpPr>
          <p:cNvPr id="305" name="Google Shape;305;p24"/>
          <p:cNvSpPr txBox="1"/>
          <p:nvPr/>
        </p:nvSpPr>
        <p:spPr>
          <a:xfrm>
            <a:off x="5265575" y="1147800"/>
            <a:ext cx="1266600" cy="24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Lato"/>
                <a:ea typeface="Lato"/>
                <a:cs typeface="Lato"/>
                <a:sym typeface="Lato"/>
              </a:rPr>
              <a:t>p = 1</a:t>
            </a:r>
            <a:endParaRPr sz="1400" b="0" i="0" u="none" strike="noStrike" cap="none">
              <a:solidFill>
                <a:srgbClr val="000000"/>
              </a:solidFill>
              <a:latin typeface="Lato"/>
              <a:ea typeface="Lato"/>
              <a:cs typeface="Lato"/>
              <a:sym typeface="Lato"/>
            </a:endParaRPr>
          </a:p>
        </p:txBody>
      </p:sp>
      <p:sp>
        <p:nvSpPr>
          <p:cNvPr id="306" name="Google Shape;306;p24"/>
          <p:cNvSpPr/>
          <p:nvPr/>
        </p:nvSpPr>
        <p:spPr>
          <a:xfrm>
            <a:off x="5770750" y="2205300"/>
            <a:ext cx="2205300" cy="1961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24"/>
          <p:cNvSpPr/>
          <p:nvPr/>
        </p:nvSpPr>
        <p:spPr>
          <a:xfrm>
            <a:off x="5315175" y="1802525"/>
            <a:ext cx="3087600" cy="2773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5"/>
          <p:cNvSpPr txBox="1">
            <a:spLocks noGrp="1"/>
          </p:cNvSpPr>
          <p:nvPr>
            <p:ph type="title"/>
          </p:nvPr>
        </p:nvSpPr>
        <p:spPr>
          <a:xfrm>
            <a:off x="727650" y="6023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Zero-Padding</a:t>
            </a:r>
            <a:endParaRPr>
              <a:latin typeface="Montserrat"/>
              <a:ea typeface="Montserrat"/>
              <a:cs typeface="Montserrat"/>
              <a:sym typeface="Montserrat"/>
            </a:endParaRPr>
          </a:p>
        </p:txBody>
      </p:sp>
      <p:sp>
        <p:nvSpPr>
          <p:cNvPr id="313" name="Google Shape;313;p25"/>
          <p:cNvSpPr txBox="1">
            <a:spLocks noGrp="1"/>
          </p:cNvSpPr>
          <p:nvPr>
            <p:ph type="body" idx="1"/>
          </p:nvPr>
        </p:nvSpPr>
        <p:spPr>
          <a:xfrm>
            <a:off x="310650" y="1321250"/>
            <a:ext cx="8833350" cy="3758700"/>
          </a:xfrm>
          <a:prstGeom prst="rect">
            <a:avLst/>
          </a:prstGeom>
          <a:blipFill rotWithShape="1">
            <a:blip r:embed="rId3">
              <a:alphaModFix/>
            </a:blip>
            <a:stretch>
              <a:fillRect l="-65"/>
            </a:stretch>
          </a:blipFill>
          <a:ln>
            <a:noFill/>
          </a:ln>
        </p:spPr>
        <p:txBody>
          <a:bodyPr spcFirstLastPara="1" wrap="square" lIns="91425" tIns="91425" rIns="91425" bIns="91425" anchor="t" anchorCtr="0">
            <a:noAutofit/>
          </a:bodyPr>
          <a:lstStyle/>
          <a:p>
            <a:pPr marL="146050" lvl="0" indent="0" algn="l" rtl="0">
              <a:lnSpc>
                <a:spcPct val="115000"/>
              </a:lnSpc>
              <a:spcBef>
                <a:spcPts val="0"/>
              </a:spcBef>
              <a:spcAft>
                <a:spcPts val="0"/>
              </a:spcAft>
              <a:buSzPts val="1300"/>
              <a:buNone/>
            </a:pPr>
            <a:r>
              <a:rPr lang="es"/>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gf355b988be_0_2"/>
          <p:cNvSpPr txBox="1">
            <a:spLocks noGrp="1"/>
          </p:cNvSpPr>
          <p:nvPr>
            <p:ph type="title"/>
          </p:nvPr>
        </p:nvSpPr>
        <p:spPr>
          <a:xfrm>
            <a:off x="729450" y="58510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Stride</a:t>
            </a:r>
            <a:endParaRPr>
              <a:latin typeface="Montserrat"/>
              <a:ea typeface="Montserrat"/>
              <a:cs typeface="Montserrat"/>
              <a:sym typeface="Montserrat"/>
            </a:endParaRPr>
          </a:p>
        </p:txBody>
      </p:sp>
      <p:sp>
        <p:nvSpPr>
          <p:cNvPr id="319" name="Google Shape;319;gf355b988be_0_2"/>
          <p:cNvSpPr txBox="1"/>
          <p:nvPr/>
        </p:nvSpPr>
        <p:spPr>
          <a:xfrm>
            <a:off x="3390550" y="2484125"/>
            <a:ext cx="264000" cy="31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Lato"/>
                <a:ea typeface="Lato"/>
                <a:cs typeface="Lato"/>
                <a:sym typeface="Lato"/>
              </a:rPr>
              <a:t>*</a:t>
            </a:r>
            <a:endParaRPr sz="1400" b="0" i="0" u="none" strike="noStrike" cap="none">
              <a:solidFill>
                <a:srgbClr val="000000"/>
              </a:solidFill>
              <a:latin typeface="Lato"/>
              <a:ea typeface="Lato"/>
              <a:cs typeface="Lato"/>
              <a:sym typeface="Lato"/>
            </a:endParaRPr>
          </a:p>
        </p:txBody>
      </p:sp>
      <p:sp>
        <p:nvSpPr>
          <p:cNvPr id="320" name="Google Shape;320;gf355b988be_0_2"/>
          <p:cNvSpPr txBox="1"/>
          <p:nvPr/>
        </p:nvSpPr>
        <p:spPr>
          <a:xfrm>
            <a:off x="5488250" y="2424575"/>
            <a:ext cx="344700" cy="43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Lato"/>
                <a:ea typeface="Lato"/>
                <a:cs typeface="Lato"/>
                <a:sym typeface="Lato"/>
              </a:rPr>
              <a:t>=</a:t>
            </a:r>
            <a:endParaRPr sz="1400" b="0" i="0" u="none" strike="noStrike" cap="none">
              <a:solidFill>
                <a:srgbClr val="000000"/>
              </a:solidFill>
              <a:latin typeface="Lato"/>
              <a:ea typeface="Lato"/>
              <a:cs typeface="Lato"/>
              <a:sym typeface="Lato"/>
            </a:endParaRPr>
          </a:p>
        </p:txBody>
      </p:sp>
      <p:graphicFrame>
        <p:nvGraphicFramePr>
          <p:cNvPr id="321" name="Google Shape;321;gf355b988be_0_2"/>
          <p:cNvGraphicFramePr/>
          <p:nvPr/>
        </p:nvGraphicFramePr>
        <p:xfrm>
          <a:off x="6165900" y="1757400"/>
          <a:ext cx="3000000" cy="3000000"/>
        </p:xfrm>
        <a:graphic>
          <a:graphicData uri="http://schemas.openxmlformats.org/drawingml/2006/table">
            <a:tbl>
              <a:tblPr>
                <a:noFill/>
                <a:tableStyleId>{2DE93F2B-9322-485D-A26D-9A3057FAE2E9}</a:tableStyleId>
              </a:tblPr>
              <a:tblGrid>
                <a:gridCol w="450450">
                  <a:extLst>
                    <a:ext uri="{9D8B030D-6E8A-4147-A177-3AD203B41FA5}">
                      <a16:colId xmlns:a16="http://schemas.microsoft.com/office/drawing/2014/main" val="20000"/>
                    </a:ext>
                  </a:extLst>
                </a:gridCol>
                <a:gridCol w="450450">
                  <a:extLst>
                    <a:ext uri="{9D8B030D-6E8A-4147-A177-3AD203B41FA5}">
                      <a16:colId xmlns:a16="http://schemas.microsoft.com/office/drawing/2014/main" val="20001"/>
                    </a:ext>
                  </a:extLst>
                </a:gridCol>
                <a:gridCol w="450450">
                  <a:extLst>
                    <a:ext uri="{9D8B030D-6E8A-4147-A177-3AD203B41FA5}">
                      <a16:colId xmlns:a16="http://schemas.microsoft.com/office/drawing/2014/main" val="20002"/>
                    </a:ext>
                  </a:extLst>
                </a:gridCol>
                <a:gridCol w="450450">
                  <a:extLst>
                    <a:ext uri="{9D8B030D-6E8A-4147-A177-3AD203B41FA5}">
                      <a16:colId xmlns:a16="http://schemas.microsoft.com/office/drawing/2014/main" val="20003"/>
                    </a:ext>
                  </a:extLst>
                </a:gridCol>
                <a:gridCol w="450450">
                  <a:extLst>
                    <a:ext uri="{9D8B030D-6E8A-4147-A177-3AD203B41FA5}">
                      <a16:colId xmlns:a16="http://schemas.microsoft.com/office/drawing/2014/main" val="20004"/>
                    </a:ext>
                  </a:extLst>
                </a:gridCol>
              </a:tblGrid>
              <a:tr h="43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3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21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22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23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24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25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3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31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32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33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34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35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3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41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42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43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44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45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3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51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52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53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54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55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322" name="Google Shape;322;gf355b988be_0_2"/>
          <p:cNvGraphicFramePr/>
          <p:nvPr/>
        </p:nvGraphicFramePr>
        <p:xfrm>
          <a:off x="3889150" y="2053775"/>
          <a:ext cx="3000000" cy="3000000"/>
        </p:xfrm>
        <a:graphic>
          <a:graphicData uri="http://schemas.openxmlformats.org/drawingml/2006/table">
            <a:tbl>
              <a:tblPr>
                <a:noFill/>
                <a:tableStyleId>{2DE93F2B-9322-485D-A26D-9A3057FAE2E9}</a:tableStyleId>
              </a:tblPr>
              <a:tblGrid>
                <a:gridCol w="422650">
                  <a:extLst>
                    <a:ext uri="{9D8B030D-6E8A-4147-A177-3AD203B41FA5}">
                      <a16:colId xmlns:a16="http://schemas.microsoft.com/office/drawing/2014/main" val="20000"/>
                    </a:ext>
                  </a:extLst>
                </a:gridCol>
                <a:gridCol w="422650">
                  <a:extLst>
                    <a:ext uri="{9D8B030D-6E8A-4147-A177-3AD203B41FA5}">
                      <a16:colId xmlns:a16="http://schemas.microsoft.com/office/drawing/2014/main" val="20001"/>
                    </a:ext>
                  </a:extLst>
                </a:gridCol>
                <a:gridCol w="422650">
                  <a:extLst>
                    <a:ext uri="{9D8B030D-6E8A-4147-A177-3AD203B41FA5}">
                      <a16:colId xmlns:a16="http://schemas.microsoft.com/office/drawing/2014/main" val="20002"/>
                    </a:ext>
                  </a:extLst>
                </a:gridCol>
              </a:tblGrid>
              <a:tr h="328400">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11</a:t>
                      </a:r>
                      <a:endParaRPr sz="1200" u="none" strike="noStrike" cap="none" baseline="-25000">
                        <a:latin typeface="Arial"/>
                        <a:ea typeface="Arial"/>
                        <a:cs typeface="Arial"/>
                        <a:sym typeface="Arial"/>
                      </a:endParaRPr>
                    </a:p>
                  </a:txBody>
                  <a:tcPr marL="91425" marR="91425" marT="91425" marB="91425" anchor="ctr">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12</a:t>
                      </a:r>
                      <a:endParaRPr sz="1200" b="0" u="none" strike="noStrike" cap="none">
                        <a:latin typeface="Arial"/>
                        <a:ea typeface="Arial"/>
                        <a:cs typeface="Arial"/>
                        <a:sym typeface="Arial"/>
                      </a:endParaRPr>
                    </a:p>
                  </a:txBody>
                  <a:tcPr marL="91425" marR="91425" marT="91425" marB="91425" anchor="ctr">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13</a:t>
                      </a:r>
                      <a:endParaRPr sz="1200" u="none" strike="noStrike" cap="none">
                        <a:latin typeface="Arial"/>
                        <a:ea typeface="Arial"/>
                        <a:cs typeface="Arial"/>
                        <a:sym typeface="Arial"/>
                      </a:endParaRPr>
                    </a:p>
                  </a:txBody>
                  <a:tcPr marL="91425" marR="91425" marT="91425" marB="91425" anchor="ctr">
                    <a:solidFill>
                      <a:schemeClr val="lt1"/>
                    </a:solidFill>
                  </a:tcPr>
                </a:tc>
                <a:extLst>
                  <a:ext uri="{0D108BD9-81ED-4DB2-BD59-A6C34878D82A}">
                    <a16:rowId xmlns:a16="http://schemas.microsoft.com/office/drawing/2014/main" val="10000"/>
                  </a:ext>
                </a:extLst>
              </a:tr>
              <a:tr h="319125">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21</a:t>
                      </a:r>
                      <a:endParaRPr sz="1200" u="none" strike="noStrike" cap="none" baseline="-25000">
                        <a:latin typeface="Arial"/>
                        <a:ea typeface="Arial"/>
                        <a:cs typeface="Arial"/>
                        <a:sym typeface="Arial"/>
                      </a:endParaRPr>
                    </a:p>
                  </a:txBody>
                  <a:tcPr marL="91425" marR="91425" marT="91425" marB="91425" anchor="ctr">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22</a:t>
                      </a:r>
                      <a:endParaRPr sz="1200" b="0" u="none" strike="noStrike" cap="none">
                        <a:latin typeface="Arial"/>
                        <a:ea typeface="Arial"/>
                        <a:cs typeface="Arial"/>
                        <a:sym typeface="Arial"/>
                      </a:endParaRPr>
                    </a:p>
                  </a:txBody>
                  <a:tcPr marL="91425" marR="91425" marT="91425" marB="91425" anchor="ctr">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23</a:t>
                      </a:r>
                      <a:endParaRPr sz="1200" u="none" strike="noStrike" cap="none">
                        <a:latin typeface="Arial"/>
                        <a:ea typeface="Arial"/>
                        <a:cs typeface="Arial"/>
                        <a:sym typeface="Arial"/>
                      </a:endParaRPr>
                    </a:p>
                  </a:txBody>
                  <a:tcPr marL="91425" marR="91425" marT="91425" marB="91425" anchor="ctr">
                    <a:solidFill>
                      <a:schemeClr val="lt1"/>
                    </a:solidFill>
                  </a:tcPr>
                </a:tc>
                <a:extLst>
                  <a:ext uri="{0D108BD9-81ED-4DB2-BD59-A6C34878D82A}">
                    <a16:rowId xmlns:a16="http://schemas.microsoft.com/office/drawing/2014/main" val="10001"/>
                  </a:ext>
                </a:extLst>
              </a:tr>
              <a:tr h="319125">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31</a:t>
                      </a:r>
                      <a:endParaRPr sz="1200" u="none" strike="noStrike" cap="none" baseline="-25000">
                        <a:latin typeface="Arial"/>
                        <a:ea typeface="Arial"/>
                        <a:cs typeface="Arial"/>
                        <a:sym typeface="Arial"/>
                      </a:endParaRPr>
                    </a:p>
                  </a:txBody>
                  <a:tcPr marL="91425" marR="91425" marT="91425" marB="91425" anchor="ctr">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32</a:t>
                      </a:r>
                      <a:endParaRPr sz="1200" b="0" u="none" strike="noStrike" cap="none">
                        <a:latin typeface="Arial"/>
                        <a:ea typeface="Arial"/>
                        <a:cs typeface="Arial"/>
                        <a:sym typeface="Arial"/>
                      </a:endParaRPr>
                    </a:p>
                  </a:txBody>
                  <a:tcPr marL="91425" marR="91425" marT="91425" marB="91425" anchor="ctr">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33</a:t>
                      </a:r>
                      <a:endParaRPr sz="1200" u="none" strike="noStrike" cap="none">
                        <a:latin typeface="Arial"/>
                        <a:ea typeface="Arial"/>
                        <a:cs typeface="Arial"/>
                        <a:sym typeface="Arial"/>
                      </a:endParaRPr>
                    </a:p>
                  </a:txBody>
                  <a:tcPr marL="91425" marR="91425" marT="91425" marB="91425" anchor="ctr">
                    <a:solidFill>
                      <a:schemeClr val="lt1"/>
                    </a:solidFill>
                  </a:tcPr>
                </a:tc>
                <a:extLst>
                  <a:ext uri="{0D108BD9-81ED-4DB2-BD59-A6C34878D82A}">
                    <a16:rowId xmlns:a16="http://schemas.microsoft.com/office/drawing/2014/main" val="10002"/>
                  </a:ext>
                </a:extLst>
              </a:tr>
            </a:tbl>
          </a:graphicData>
        </a:graphic>
      </p:graphicFrame>
      <p:graphicFrame>
        <p:nvGraphicFramePr>
          <p:cNvPr id="323" name="Google Shape;323;gf355b988be_0_2"/>
          <p:cNvGraphicFramePr/>
          <p:nvPr/>
        </p:nvGraphicFramePr>
        <p:xfrm>
          <a:off x="481413" y="1469721"/>
          <a:ext cx="3000000" cy="3000000"/>
        </p:xfrm>
        <a:graphic>
          <a:graphicData uri="http://schemas.openxmlformats.org/drawingml/2006/table">
            <a:tbl>
              <a:tblPr>
                <a:noFill/>
                <a:tableStyleId>{2DE93F2B-9322-485D-A26D-9A3057FAE2E9}</a:tableStyleId>
              </a:tblPr>
              <a:tblGrid>
                <a:gridCol w="389475">
                  <a:extLst>
                    <a:ext uri="{9D8B030D-6E8A-4147-A177-3AD203B41FA5}">
                      <a16:colId xmlns:a16="http://schemas.microsoft.com/office/drawing/2014/main" val="20000"/>
                    </a:ext>
                  </a:extLst>
                </a:gridCol>
                <a:gridCol w="389475">
                  <a:extLst>
                    <a:ext uri="{9D8B030D-6E8A-4147-A177-3AD203B41FA5}">
                      <a16:colId xmlns:a16="http://schemas.microsoft.com/office/drawing/2014/main" val="20001"/>
                    </a:ext>
                  </a:extLst>
                </a:gridCol>
                <a:gridCol w="389475">
                  <a:extLst>
                    <a:ext uri="{9D8B030D-6E8A-4147-A177-3AD203B41FA5}">
                      <a16:colId xmlns:a16="http://schemas.microsoft.com/office/drawing/2014/main" val="20002"/>
                    </a:ext>
                  </a:extLst>
                </a:gridCol>
                <a:gridCol w="389475">
                  <a:extLst>
                    <a:ext uri="{9D8B030D-6E8A-4147-A177-3AD203B41FA5}">
                      <a16:colId xmlns:a16="http://schemas.microsoft.com/office/drawing/2014/main" val="20003"/>
                    </a:ext>
                  </a:extLst>
                </a:gridCol>
                <a:gridCol w="389475">
                  <a:extLst>
                    <a:ext uri="{9D8B030D-6E8A-4147-A177-3AD203B41FA5}">
                      <a16:colId xmlns:a16="http://schemas.microsoft.com/office/drawing/2014/main" val="20004"/>
                    </a:ext>
                  </a:extLst>
                </a:gridCol>
                <a:gridCol w="389475">
                  <a:extLst>
                    <a:ext uri="{9D8B030D-6E8A-4147-A177-3AD203B41FA5}">
                      <a16:colId xmlns:a16="http://schemas.microsoft.com/office/drawing/2014/main" val="20005"/>
                    </a:ext>
                  </a:extLst>
                </a:gridCol>
                <a:gridCol w="389475">
                  <a:extLst>
                    <a:ext uri="{9D8B030D-6E8A-4147-A177-3AD203B41FA5}">
                      <a16:colId xmlns:a16="http://schemas.microsoft.com/office/drawing/2014/main" val="20006"/>
                    </a:ext>
                  </a:extLst>
                </a:gridCol>
              </a:tblGrid>
              <a:tr h="35365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5365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5365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5365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5365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5365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5365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24" name="Google Shape;324;gf355b988be_0_2"/>
          <p:cNvSpPr/>
          <p:nvPr/>
        </p:nvSpPr>
        <p:spPr>
          <a:xfrm>
            <a:off x="495250" y="1452600"/>
            <a:ext cx="1159200" cy="1188625"/>
          </a:xfrm>
          <a:prstGeom prst="flowChartProcess">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gf355b988be_0_2"/>
          <p:cNvSpPr/>
          <p:nvPr/>
        </p:nvSpPr>
        <p:spPr>
          <a:xfrm>
            <a:off x="875500" y="1452600"/>
            <a:ext cx="1159200" cy="1188625"/>
          </a:xfrm>
          <a:prstGeom prst="flowChartProcess">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gf355b988be_0_2"/>
          <p:cNvSpPr/>
          <p:nvPr/>
        </p:nvSpPr>
        <p:spPr>
          <a:xfrm>
            <a:off x="1264975" y="1452600"/>
            <a:ext cx="1159200" cy="1188625"/>
          </a:xfrm>
          <a:prstGeom prst="flowChartProcess">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gf355b988be_0_2"/>
          <p:cNvSpPr/>
          <p:nvPr/>
        </p:nvSpPr>
        <p:spPr>
          <a:xfrm>
            <a:off x="495250" y="1855650"/>
            <a:ext cx="1159200" cy="1188625"/>
          </a:xfrm>
          <a:prstGeom prst="flowChartProcess">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gf355b988be_0_2"/>
          <p:cNvSpPr txBox="1"/>
          <p:nvPr/>
        </p:nvSpPr>
        <p:spPr>
          <a:xfrm>
            <a:off x="495250" y="4397400"/>
            <a:ext cx="7718700" cy="446400"/>
          </a:xfrm>
          <a:prstGeom prst="rect">
            <a:avLst/>
          </a:prstGeom>
          <a:blipFill rotWithShape="1">
            <a:blip r:embed="rId3">
              <a:alphaModFix/>
            </a:blip>
            <a:stretch>
              <a:fillRect b="-810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f355b988be_0_45"/>
          <p:cNvSpPr txBox="1">
            <a:spLocks noGrp="1"/>
          </p:cNvSpPr>
          <p:nvPr>
            <p:ph type="title"/>
          </p:nvPr>
        </p:nvSpPr>
        <p:spPr>
          <a:xfrm>
            <a:off x="729450" y="58510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Stride</a:t>
            </a:r>
            <a:endParaRPr>
              <a:latin typeface="Montserrat"/>
              <a:ea typeface="Montserrat"/>
              <a:cs typeface="Montserrat"/>
              <a:sym typeface="Montserrat"/>
            </a:endParaRPr>
          </a:p>
        </p:txBody>
      </p:sp>
      <p:sp>
        <p:nvSpPr>
          <p:cNvPr id="334" name="Google Shape;334;gf355b988be_0_45"/>
          <p:cNvSpPr txBox="1"/>
          <p:nvPr/>
        </p:nvSpPr>
        <p:spPr>
          <a:xfrm>
            <a:off x="3390550" y="2484125"/>
            <a:ext cx="264000" cy="31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Lato"/>
                <a:ea typeface="Lato"/>
                <a:cs typeface="Lato"/>
                <a:sym typeface="Lato"/>
              </a:rPr>
              <a:t>*</a:t>
            </a:r>
            <a:endParaRPr sz="1400" b="0" i="0" u="none" strike="noStrike" cap="none">
              <a:solidFill>
                <a:srgbClr val="000000"/>
              </a:solidFill>
              <a:latin typeface="Lato"/>
              <a:ea typeface="Lato"/>
              <a:cs typeface="Lato"/>
              <a:sym typeface="Lato"/>
            </a:endParaRPr>
          </a:p>
        </p:txBody>
      </p:sp>
      <p:sp>
        <p:nvSpPr>
          <p:cNvPr id="335" name="Google Shape;335;gf355b988be_0_45"/>
          <p:cNvSpPr txBox="1"/>
          <p:nvPr/>
        </p:nvSpPr>
        <p:spPr>
          <a:xfrm>
            <a:off x="5488250" y="2424575"/>
            <a:ext cx="344700" cy="43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Lato"/>
                <a:ea typeface="Lato"/>
                <a:cs typeface="Lato"/>
                <a:sym typeface="Lato"/>
              </a:rPr>
              <a:t>=</a:t>
            </a:r>
            <a:endParaRPr sz="1400" b="0" i="0" u="none" strike="noStrike" cap="none">
              <a:solidFill>
                <a:srgbClr val="000000"/>
              </a:solidFill>
              <a:latin typeface="Lato"/>
              <a:ea typeface="Lato"/>
              <a:cs typeface="Lato"/>
              <a:sym typeface="Lato"/>
            </a:endParaRPr>
          </a:p>
        </p:txBody>
      </p:sp>
      <p:graphicFrame>
        <p:nvGraphicFramePr>
          <p:cNvPr id="336" name="Google Shape;336;gf355b988be_0_45"/>
          <p:cNvGraphicFramePr/>
          <p:nvPr/>
        </p:nvGraphicFramePr>
        <p:xfrm>
          <a:off x="6344175" y="1988650"/>
          <a:ext cx="3000000" cy="3000000"/>
        </p:xfrm>
        <a:graphic>
          <a:graphicData uri="http://schemas.openxmlformats.org/drawingml/2006/table">
            <a:tbl>
              <a:tblPr>
                <a:noFill/>
                <a:tableStyleId>{2DE93F2B-9322-485D-A26D-9A3057FAE2E9}</a:tableStyleId>
              </a:tblPr>
              <a:tblGrid>
                <a:gridCol w="450450">
                  <a:extLst>
                    <a:ext uri="{9D8B030D-6E8A-4147-A177-3AD203B41FA5}">
                      <a16:colId xmlns:a16="http://schemas.microsoft.com/office/drawing/2014/main" val="20000"/>
                    </a:ext>
                  </a:extLst>
                </a:gridCol>
                <a:gridCol w="450450">
                  <a:extLst>
                    <a:ext uri="{9D8B030D-6E8A-4147-A177-3AD203B41FA5}">
                      <a16:colId xmlns:a16="http://schemas.microsoft.com/office/drawing/2014/main" val="20001"/>
                    </a:ext>
                  </a:extLst>
                </a:gridCol>
                <a:gridCol w="450450">
                  <a:extLst>
                    <a:ext uri="{9D8B030D-6E8A-4147-A177-3AD203B41FA5}">
                      <a16:colId xmlns:a16="http://schemas.microsoft.com/office/drawing/2014/main" val="20002"/>
                    </a:ext>
                  </a:extLst>
                </a:gridCol>
              </a:tblGrid>
              <a:tr h="43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43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21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22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23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3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31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32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33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37" name="Google Shape;337;gf355b988be_0_45"/>
          <p:cNvGraphicFramePr/>
          <p:nvPr/>
        </p:nvGraphicFramePr>
        <p:xfrm>
          <a:off x="3889150" y="2053775"/>
          <a:ext cx="3000000" cy="3000000"/>
        </p:xfrm>
        <a:graphic>
          <a:graphicData uri="http://schemas.openxmlformats.org/drawingml/2006/table">
            <a:tbl>
              <a:tblPr>
                <a:noFill/>
                <a:tableStyleId>{2DE93F2B-9322-485D-A26D-9A3057FAE2E9}</a:tableStyleId>
              </a:tblPr>
              <a:tblGrid>
                <a:gridCol w="422650">
                  <a:extLst>
                    <a:ext uri="{9D8B030D-6E8A-4147-A177-3AD203B41FA5}">
                      <a16:colId xmlns:a16="http://schemas.microsoft.com/office/drawing/2014/main" val="20000"/>
                    </a:ext>
                  </a:extLst>
                </a:gridCol>
                <a:gridCol w="422650">
                  <a:extLst>
                    <a:ext uri="{9D8B030D-6E8A-4147-A177-3AD203B41FA5}">
                      <a16:colId xmlns:a16="http://schemas.microsoft.com/office/drawing/2014/main" val="20001"/>
                    </a:ext>
                  </a:extLst>
                </a:gridCol>
                <a:gridCol w="422650">
                  <a:extLst>
                    <a:ext uri="{9D8B030D-6E8A-4147-A177-3AD203B41FA5}">
                      <a16:colId xmlns:a16="http://schemas.microsoft.com/office/drawing/2014/main" val="20002"/>
                    </a:ext>
                  </a:extLst>
                </a:gridCol>
              </a:tblGrid>
              <a:tr h="328400">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11</a:t>
                      </a:r>
                      <a:endParaRPr sz="1200" u="none" strike="noStrike" cap="none" baseline="-25000">
                        <a:latin typeface="Arial"/>
                        <a:ea typeface="Arial"/>
                        <a:cs typeface="Arial"/>
                        <a:sym typeface="Arial"/>
                      </a:endParaRPr>
                    </a:p>
                  </a:txBody>
                  <a:tcPr marL="91425" marR="91425" marT="91425" marB="91425" anchor="ctr">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12</a:t>
                      </a:r>
                      <a:endParaRPr sz="1200" b="0" u="none" strike="noStrike" cap="none">
                        <a:latin typeface="Arial"/>
                        <a:ea typeface="Arial"/>
                        <a:cs typeface="Arial"/>
                        <a:sym typeface="Arial"/>
                      </a:endParaRPr>
                    </a:p>
                  </a:txBody>
                  <a:tcPr marL="91425" marR="91425" marT="91425" marB="91425" anchor="ctr">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13</a:t>
                      </a:r>
                      <a:endParaRPr sz="1200" u="none" strike="noStrike" cap="none">
                        <a:latin typeface="Arial"/>
                        <a:ea typeface="Arial"/>
                        <a:cs typeface="Arial"/>
                        <a:sym typeface="Arial"/>
                      </a:endParaRPr>
                    </a:p>
                  </a:txBody>
                  <a:tcPr marL="91425" marR="91425" marT="91425" marB="91425" anchor="ctr">
                    <a:solidFill>
                      <a:schemeClr val="lt1"/>
                    </a:solidFill>
                  </a:tcPr>
                </a:tc>
                <a:extLst>
                  <a:ext uri="{0D108BD9-81ED-4DB2-BD59-A6C34878D82A}">
                    <a16:rowId xmlns:a16="http://schemas.microsoft.com/office/drawing/2014/main" val="10000"/>
                  </a:ext>
                </a:extLst>
              </a:tr>
              <a:tr h="319125">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21</a:t>
                      </a:r>
                      <a:endParaRPr sz="1200" u="none" strike="noStrike" cap="none" baseline="-25000">
                        <a:latin typeface="Arial"/>
                        <a:ea typeface="Arial"/>
                        <a:cs typeface="Arial"/>
                        <a:sym typeface="Arial"/>
                      </a:endParaRPr>
                    </a:p>
                  </a:txBody>
                  <a:tcPr marL="91425" marR="91425" marT="91425" marB="91425" anchor="ctr">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22</a:t>
                      </a:r>
                      <a:endParaRPr sz="1200" b="0" u="none" strike="noStrike" cap="none">
                        <a:latin typeface="Arial"/>
                        <a:ea typeface="Arial"/>
                        <a:cs typeface="Arial"/>
                        <a:sym typeface="Arial"/>
                      </a:endParaRPr>
                    </a:p>
                  </a:txBody>
                  <a:tcPr marL="91425" marR="91425" marT="91425" marB="91425" anchor="ctr">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23</a:t>
                      </a:r>
                      <a:endParaRPr sz="1200" u="none" strike="noStrike" cap="none">
                        <a:latin typeface="Arial"/>
                        <a:ea typeface="Arial"/>
                        <a:cs typeface="Arial"/>
                        <a:sym typeface="Arial"/>
                      </a:endParaRPr>
                    </a:p>
                  </a:txBody>
                  <a:tcPr marL="91425" marR="91425" marT="91425" marB="91425" anchor="ctr">
                    <a:solidFill>
                      <a:schemeClr val="lt1"/>
                    </a:solidFill>
                  </a:tcPr>
                </a:tc>
                <a:extLst>
                  <a:ext uri="{0D108BD9-81ED-4DB2-BD59-A6C34878D82A}">
                    <a16:rowId xmlns:a16="http://schemas.microsoft.com/office/drawing/2014/main" val="10001"/>
                  </a:ext>
                </a:extLst>
              </a:tr>
              <a:tr h="319125">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31</a:t>
                      </a:r>
                      <a:endParaRPr sz="1200" u="none" strike="noStrike" cap="none" baseline="-25000">
                        <a:latin typeface="Arial"/>
                        <a:ea typeface="Arial"/>
                        <a:cs typeface="Arial"/>
                        <a:sym typeface="Arial"/>
                      </a:endParaRPr>
                    </a:p>
                  </a:txBody>
                  <a:tcPr marL="91425" marR="91425" marT="91425" marB="91425" anchor="ctr">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32</a:t>
                      </a:r>
                      <a:endParaRPr sz="1200" b="0" u="none" strike="noStrike" cap="none">
                        <a:latin typeface="Arial"/>
                        <a:ea typeface="Arial"/>
                        <a:cs typeface="Arial"/>
                        <a:sym typeface="Arial"/>
                      </a:endParaRPr>
                    </a:p>
                  </a:txBody>
                  <a:tcPr marL="91425" marR="91425" marT="91425" marB="91425" anchor="ctr">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33</a:t>
                      </a:r>
                      <a:endParaRPr sz="1200" u="none" strike="noStrike" cap="none">
                        <a:latin typeface="Arial"/>
                        <a:ea typeface="Arial"/>
                        <a:cs typeface="Arial"/>
                        <a:sym typeface="Arial"/>
                      </a:endParaRPr>
                    </a:p>
                  </a:txBody>
                  <a:tcPr marL="91425" marR="91425" marT="91425" marB="91425" anchor="ctr">
                    <a:solidFill>
                      <a:schemeClr val="lt1"/>
                    </a:solidFill>
                  </a:tcPr>
                </a:tc>
                <a:extLst>
                  <a:ext uri="{0D108BD9-81ED-4DB2-BD59-A6C34878D82A}">
                    <a16:rowId xmlns:a16="http://schemas.microsoft.com/office/drawing/2014/main" val="10002"/>
                  </a:ext>
                </a:extLst>
              </a:tr>
            </a:tbl>
          </a:graphicData>
        </a:graphic>
      </p:graphicFrame>
      <p:graphicFrame>
        <p:nvGraphicFramePr>
          <p:cNvPr id="338" name="Google Shape;338;gf355b988be_0_45"/>
          <p:cNvGraphicFramePr/>
          <p:nvPr/>
        </p:nvGraphicFramePr>
        <p:xfrm>
          <a:off x="481413" y="1469721"/>
          <a:ext cx="3000000" cy="3000000"/>
        </p:xfrm>
        <a:graphic>
          <a:graphicData uri="http://schemas.openxmlformats.org/drawingml/2006/table">
            <a:tbl>
              <a:tblPr>
                <a:noFill/>
                <a:tableStyleId>{2DE93F2B-9322-485D-A26D-9A3057FAE2E9}</a:tableStyleId>
              </a:tblPr>
              <a:tblGrid>
                <a:gridCol w="389475">
                  <a:extLst>
                    <a:ext uri="{9D8B030D-6E8A-4147-A177-3AD203B41FA5}">
                      <a16:colId xmlns:a16="http://schemas.microsoft.com/office/drawing/2014/main" val="20000"/>
                    </a:ext>
                  </a:extLst>
                </a:gridCol>
                <a:gridCol w="389475">
                  <a:extLst>
                    <a:ext uri="{9D8B030D-6E8A-4147-A177-3AD203B41FA5}">
                      <a16:colId xmlns:a16="http://schemas.microsoft.com/office/drawing/2014/main" val="20001"/>
                    </a:ext>
                  </a:extLst>
                </a:gridCol>
                <a:gridCol w="389475">
                  <a:extLst>
                    <a:ext uri="{9D8B030D-6E8A-4147-A177-3AD203B41FA5}">
                      <a16:colId xmlns:a16="http://schemas.microsoft.com/office/drawing/2014/main" val="20002"/>
                    </a:ext>
                  </a:extLst>
                </a:gridCol>
                <a:gridCol w="389475">
                  <a:extLst>
                    <a:ext uri="{9D8B030D-6E8A-4147-A177-3AD203B41FA5}">
                      <a16:colId xmlns:a16="http://schemas.microsoft.com/office/drawing/2014/main" val="20003"/>
                    </a:ext>
                  </a:extLst>
                </a:gridCol>
                <a:gridCol w="389475">
                  <a:extLst>
                    <a:ext uri="{9D8B030D-6E8A-4147-A177-3AD203B41FA5}">
                      <a16:colId xmlns:a16="http://schemas.microsoft.com/office/drawing/2014/main" val="20004"/>
                    </a:ext>
                  </a:extLst>
                </a:gridCol>
                <a:gridCol w="389475">
                  <a:extLst>
                    <a:ext uri="{9D8B030D-6E8A-4147-A177-3AD203B41FA5}">
                      <a16:colId xmlns:a16="http://schemas.microsoft.com/office/drawing/2014/main" val="20005"/>
                    </a:ext>
                  </a:extLst>
                </a:gridCol>
                <a:gridCol w="389475">
                  <a:extLst>
                    <a:ext uri="{9D8B030D-6E8A-4147-A177-3AD203B41FA5}">
                      <a16:colId xmlns:a16="http://schemas.microsoft.com/office/drawing/2014/main" val="20006"/>
                    </a:ext>
                  </a:extLst>
                </a:gridCol>
              </a:tblGrid>
              <a:tr h="35365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5365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5365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5365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5365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5365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5365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39" name="Google Shape;339;gf355b988be_0_45"/>
          <p:cNvSpPr/>
          <p:nvPr/>
        </p:nvSpPr>
        <p:spPr>
          <a:xfrm>
            <a:off x="495250" y="1452600"/>
            <a:ext cx="1159200" cy="1188625"/>
          </a:xfrm>
          <a:prstGeom prst="flowChartProcess">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gf355b988be_0_45"/>
          <p:cNvSpPr/>
          <p:nvPr/>
        </p:nvSpPr>
        <p:spPr>
          <a:xfrm>
            <a:off x="1264988" y="1452600"/>
            <a:ext cx="1159200" cy="1188625"/>
          </a:xfrm>
          <a:prstGeom prst="flowChartProcess">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gf355b988be_0_45"/>
          <p:cNvSpPr/>
          <p:nvPr/>
        </p:nvSpPr>
        <p:spPr>
          <a:xfrm>
            <a:off x="2039325" y="1452600"/>
            <a:ext cx="1159200" cy="1188625"/>
          </a:xfrm>
          <a:prstGeom prst="flowChartProcess">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gf355b988be_0_45"/>
          <p:cNvSpPr/>
          <p:nvPr/>
        </p:nvSpPr>
        <p:spPr>
          <a:xfrm>
            <a:off x="495250" y="2262150"/>
            <a:ext cx="1159200" cy="1188625"/>
          </a:xfrm>
          <a:prstGeom prst="flowChartProcess">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gf355b988be_0_45"/>
          <p:cNvSpPr txBox="1"/>
          <p:nvPr/>
        </p:nvSpPr>
        <p:spPr>
          <a:xfrm>
            <a:off x="495250" y="4397400"/>
            <a:ext cx="7718700" cy="446400"/>
          </a:xfrm>
          <a:prstGeom prst="rect">
            <a:avLst/>
          </a:prstGeom>
          <a:blipFill rotWithShape="1">
            <a:blip r:embed="rId3">
              <a:alphaModFix/>
            </a:blip>
            <a:stretch>
              <a:fillRect b="-810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6"/>
          <p:cNvSpPr txBox="1">
            <a:spLocks noGrp="1"/>
          </p:cNvSpPr>
          <p:nvPr>
            <p:ph type="title"/>
          </p:nvPr>
        </p:nvSpPr>
        <p:spPr>
          <a:xfrm>
            <a:off x="729450" y="58510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Stride</a:t>
            </a:r>
            <a:endParaRPr>
              <a:latin typeface="Montserrat"/>
              <a:ea typeface="Montserrat"/>
              <a:cs typeface="Montserrat"/>
              <a:sym typeface="Montserrat"/>
            </a:endParaRPr>
          </a:p>
        </p:txBody>
      </p:sp>
      <p:sp>
        <p:nvSpPr>
          <p:cNvPr id="349" name="Google Shape;349;p26"/>
          <p:cNvSpPr txBox="1">
            <a:spLocks noGrp="1"/>
          </p:cNvSpPr>
          <p:nvPr>
            <p:ph type="body" idx="1"/>
          </p:nvPr>
        </p:nvSpPr>
        <p:spPr>
          <a:xfrm>
            <a:off x="856857" y="1440475"/>
            <a:ext cx="7688700" cy="3318900"/>
          </a:xfrm>
          <a:prstGeom prst="rect">
            <a:avLst/>
          </a:prstGeom>
          <a:blipFill rotWithShape="1">
            <a:blip r:embed="rId3">
              <a:alphaModFix/>
            </a:blip>
            <a:stretch>
              <a:fillRect l="-154" b="2259"/>
            </a:stretch>
          </a:blipFill>
          <a:ln>
            <a:noFill/>
          </a:ln>
        </p:spPr>
        <p:txBody>
          <a:bodyPr spcFirstLastPara="1" wrap="square" lIns="91425" tIns="91425" rIns="91425" bIns="91425" anchor="t" anchorCtr="0">
            <a:noAutofit/>
          </a:bodyPr>
          <a:lstStyle/>
          <a:p>
            <a:pPr marL="146050" lvl="0" indent="0" algn="l" rtl="0">
              <a:lnSpc>
                <a:spcPct val="115000"/>
              </a:lnSpc>
              <a:spcBef>
                <a:spcPts val="0"/>
              </a:spcBef>
              <a:spcAft>
                <a:spcPts val="0"/>
              </a:spcAft>
              <a:buSzPts val="1300"/>
              <a:buNone/>
            </a:pPr>
            <a:r>
              <a:rPr lang="es"/>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3"/>
          <p:cNvSpPr txBox="1"/>
          <p:nvPr/>
        </p:nvSpPr>
        <p:spPr>
          <a:xfrm>
            <a:off x="776100" y="1255925"/>
            <a:ext cx="4804800" cy="349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1" i="0" u="none" strike="noStrike" cap="none">
                <a:solidFill>
                  <a:srgbClr val="000000"/>
                </a:solidFill>
                <a:latin typeface="Montserrat"/>
                <a:ea typeface="Montserrat"/>
                <a:cs typeface="Montserrat"/>
                <a:sym typeface="Montserrat"/>
              </a:rPr>
              <a:t>Dinámica de las clases</a:t>
            </a:r>
            <a:endParaRPr sz="20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Montserrat"/>
              <a:ea typeface="Montserrat"/>
              <a:cs typeface="Montserrat"/>
              <a:sym typeface="Montserrat"/>
            </a:endParaRPr>
          </a:p>
          <a:p>
            <a:pPr marL="457200" marR="0" lvl="0" indent="-330200" algn="l" rtl="0">
              <a:lnSpc>
                <a:spcPct val="115000"/>
              </a:lnSpc>
              <a:spcBef>
                <a:spcPts val="0"/>
              </a:spcBef>
              <a:spcAft>
                <a:spcPts val="0"/>
              </a:spcAft>
              <a:buClr>
                <a:srgbClr val="000000"/>
              </a:buClr>
              <a:buSzPts val="1600"/>
              <a:buFont typeface="Montserrat"/>
              <a:buChar char="●"/>
            </a:pPr>
            <a:r>
              <a:rPr lang="es" sz="1600" b="0" i="0" u="none" strike="noStrike" cap="none">
                <a:solidFill>
                  <a:srgbClr val="000000"/>
                </a:solidFill>
                <a:latin typeface="Montserrat"/>
                <a:ea typeface="Montserrat"/>
                <a:cs typeface="Montserrat"/>
                <a:sym typeface="Montserrat"/>
              </a:rPr>
              <a:t>Segmento teórico</a:t>
            </a:r>
            <a:endParaRPr sz="1600" b="0" i="0" u="none" strike="noStrike" cap="none">
              <a:solidFill>
                <a:srgbClr val="000000"/>
              </a:solidFill>
              <a:latin typeface="Montserrat"/>
              <a:ea typeface="Montserrat"/>
              <a:cs typeface="Montserrat"/>
              <a:sym typeface="Montserrat"/>
            </a:endParaRPr>
          </a:p>
          <a:p>
            <a:pPr marL="457200" marR="0" lvl="0" indent="-330200" algn="l" rtl="0">
              <a:lnSpc>
                <a:spcPct val="115000"/>
              </a:lnSpc>
              <a:spcBef>
                <a:spcPts val="0"/>
              </a:spcBef>
              <a:spcAft>
                <a:spcPts val="0"/>
              </a:spcAft>
              <a:buClr>
                <a:srgbClr val="000000"/>
              </a:buClr>
              <a:buSzPts val="1600"/>
              <a:buFont typeface="Montserrat"/>
              <a:buChar char="●"/>
            </a:pPr>
            <a:r>
              <a:rPr lang="es" sz="1600" b="0" i="0" u="none" strike="noStrike" cap="none">
                <a:solidFill>
                  <a:srgbClr val="000000"/>
                </a:solidFill>
                <a:latin typeface="Montserrat"/>
                <a:ea typeface="Montserrat"/>
                <a:cs typeface="Montserrat"/>
                <a:sym typeface="Montserrat"/>
              </a:rPr>
              <a:t>Descanso</a:t>
            </a:r>
            <a:endParaRPr sz="1600" b="0" i="0" u="none" strike="noStrike" cap="none">
              <a:solidFill>
                <a:srgbClr val="000000"/>
              </a:solidFill>
              <a:latin typeface="Montserrat"/>
              <a:ea typeface="Montserrat"/>
              <a:cs typeface="Montserrat"/>
              <a:sym typeface="Montserrat"/>
            </a:endParaRPr>
          </a:p>
          <a:p>
            <a:pPr marL="457200" marR="0" lvl="0" indent="-330200" algn="l" rtl="0">
              <a:lnSpc>
                <a:spcPct val="115000"/>
              </a:lnSpc>
              <a:spcBef>
                <a:spcPts val="0"/>
              </a:spcBef>
              <a:spcAft>
                <a:spcPts val="0"/>
              </a:spcAft>
              <a:buClr>
                <a:srgbClr val="000000"/>
              </a:buClr>
              <a:buSzPts val="1600"/>
              <a:buFont typeface="Montserrat"/>
              <a:buChar char="●"/>
            </a:pPr>
            <a:r>
              <a:rPr lang="es" sz="1600" b="0" i="0" u="none" strike="noStrike" cap="none">
                <a:solidFill>
                  <a:srgbClr val="000000"/>
                </a:solidFill>
                <a:latin typeface="Montserrat"/>
                <a:ea typeface="Montserrat"/>
                <a:cs typeface="Montserrat"/>
                <a:sym typeface="Montserrat"/>
              </a:rPr>
              <a:t>Segmento práctico</a:t>
            </a:r>
            <a:endParaRPr sz="16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r>
              <a:rPr lang="es" sz="2000" b="1" i="0" u="none" strike="noStrike" cap="none">
                <a:solidFill>
                  <a:srgbClr val="000000"/>
                </a:solidFill>
                <a:latin typeface="Montserrat"/>
                <a:ea typeface="Montserrat"/>
                <a:cs typeface="Montserrat"/>
                <a:sym typeface="Montserrat"/>
              </a:rPr>
              <a:t>Requisitos para la aprobación</a:t>
            </a:r>
            <a:endParaRPr sz="20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Montserrat"/>
              <a:ea typeface="Montserrat"/>
              <a:cs typeface="Montserrat"/>
              <a:sym typeface="Montserrat"/>
            </a:endParaRPr>
          </a:p>
          <a:p>
            <a:pPr marL="457200" marR="0" lvl="0" indent="-330200" algn="l" rtl="0">
              <a:lnSpc>
                <a:spcPct val="115000"/>
              </a:lnSpc>
              <a:spcBef>
                <a:spcPts val="0"/>
              </a:spcBef>
              <a:spcAft>
                <a:spcPts val="0"/>
              </a:spcAft>
              <a:buClr>
                <a:srgbClr val="000000"/>
              </a:buClr>
              <a:buSzPts val="1600"/>
              <a:buFont typeface="Montserrat"/>
              <a:buChar char="●"/>
            </a:pPr>
            <a:r>
              <a:rPr lang="es" sz="1600" b="0" i="0" u="none" strike="noStrike" cap="none">
                <a:solidFill>
                  <a:srgbClr val="000000"/>
                </a:solidFill>
                <a:latin typeface="Montserrat"/>
                <a:ea typeface="Montserrat"/>
                <a:cs typeface="Montserrat"/>
                <a:sym typeface="Montserrat"/>
              </a:rPr>
              <a:t>Ejercicios de las clases</a:t>
            </a:r>
            <a:endParaRPr sz="1600" b="0" i="0" u="none" strike="noStrike" cap="none">
              <a:solidFill>
                <a:srgbClr val="000000"/>
              </a:solidFill>
              <a:latin typeface="Montserrat"/>
              <a:ea typeface="Montserrat"/>
              <a:cs typeface="Montserrat"/>
              <a:sym typeface="Montserrat"/>
            </a:endParaRPr>
          </a:p>
          <a:p>
            <a:pPr marL="457200" marR="0" lvl="0" indent="-330200" algn="l" rtl="0">
              <a:lnSpc>
                <a:spcPct val="115000"/>
              </a:lnSpc>
              <a:spcBef>
                <a:spcPts val="0"/>
              </a:spcBef>
              <a:spcAft>
                <a:spcPts val="0"/>
              </a:spcAft>
              <a:buClr>
                <a:srgbClr val="000000"/>
              </a:buClr>
              <a:buSzPts val="1600"/>
              <a:buFont typeface="Montserrat"/>
              <a:buChar char="●"/>
            </a:pPr>
            <a:r>
              <a:rPr lang="es" sz="1600" b="0" i="0" u="none" strike="noStrike" cap="none">
                <a:solidFill>
                  <a:srgbClr val="000000"/>
                </a:solidFill>
                <a:latin typeface="Montserrat"/>
                <a:ea typeface="Montserrat"/>
                <a:cs typeface="Montserrat"/>
                <a:sym typeface="Montserrat"/>
              </a:rPr>
              <a:t>Proyecto final integrador</a:t>
            </a:r>
            <a:endParaRPr sz="1600" b="0" i="0" u="none" strike="noStrike" cap="none">
              <a:solidFill>
                <a:srgbClr val="000000"/>
              </a:solidFill>
              <a:latin typeface="Montserrat"/>
              <a:ea typeface="Montserrat"/>
              <a:cs typeface="Montserrat"/>
              <a:sym typeface="Montserrat"/>
            </a:endParaRPr>
          </a:p>
          <a:p>
            <a:pPr marL="457200" marR="0" lvl="0" indent="-330200" algn="l" rtl="0">
              <a:lnSpc>
                <a:spcPct val="115000"/>
              </a:lnSpc>
              <a:spcBef>
                <a:spcPts val="0"/>
              </a:spcBef>
              <a:spcAft>
                <a:spcPts val="0"/>
              </a:spcAft>
              <a:buClr>
                <a:srgbClr val="000000"/>
              </a:buClr>
              <a:buSzPts val="1600"/>
              <a:buFont typeface="Montserrat"/>
              <a:buChar char="●"/>
            </a:pPr>
            <a:r>
              <a:rPr lang="es" sz="1600" b="0" i="0" u="none" strike="noStrike" cap="none">
                <a:solidFill>
                  <a:srgbClr val="000000"/>
                </a:solidFill>
                <a:latin typeface="Montserrat"/>
                <a:ea typeface="Montserrat"/>
                <a:cs typeface="Montserrat"/>
                <a:sym typeface="Montserrat"/>
              </a:rPr>
              <a:t>Examen teórico última clase</a:t>
            </a:r>
            <a:endParaRPr sz="16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graphicFrame>
        <p:nvGraphicFramePr>
          <p:cNvPr id="354" name="Google Shape;354;gf355b988be_0_59"/>
          <p:cNvGraphicFramePr/>
          <p:nvPr/>
        </p:nvGraphicFramePr>
        <p:xfrm>
          <a:off x="729438" y="1301398"/>
          <a:ext cx="3000000" cy="3000000"/>
        </p:xfrm>
        <a:graphic>
          <a:graphicData uri="http://schemas.openxmlformats.org/drawingml/2006/table">
            <a:tbl>
              <a:tblPr>
                <a:noFill/>
                <a:tableStyleId>{2DE93F2B-9322-485D-A26D-9A3057FAE2E9}</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tblGrid>
              <a:tr h="335200">
                <a:tc>
                  <a:txBody>
                    <a:bodyPr/>
                    <a:lstStyle/>
                    <a:p>
                      <a:pPr marL="0" marR="0" lvl="0" indent="0" algn="ctr" rtl="0">
                        <a:lnSpc>
                          <a:spcPct val="100000"/>
                        </a:lnSpc>
                        <a:spcBef>
                          <a:spcPts val="0"/>
                        </a:spcBef>
                        <a:spcAft>
                          <a:spcPts val="0"/>
                        </a:spcAft>
                        <a:buClr>
                          <a:srgbClr val="000000"/>
                        </a:buClr>
                        <a:buSzPts val="1000"/>
                        <a:buFont typeface="Arial"/>
                        <a:buNone/>
                      </a:pPr>
                      <a:r>
                        <a:rPr lang="es" sz="1000" u="none" strike="noStrike" cap="none"/>
                        <a:t>0</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s" sz="1000" u="none" strike="noStrike" cap="none"/>
                        <a:t>0</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s" sz="1000" u="none" strike="noStrike" cap="none"/>
                        <a:t>0</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s" sz="1000" u="none" strike="noStrike" cap="none"/>
                        <a:t>0</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s" sz="1000" u="none" strike="noStrike" cap="none"/>
                        <a:t>0</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s" sz="1000" u="none" strike="noStrike" cap="none"/>
                        <a:t>0</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s" sz="1000" u="none" strike="noStrike" cap="none"/>
                        <a:t>0</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s" sz="1000" u="none" strike="noStrike" cap="none"/>
                        <a:t>0</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35200">
                <a:tc>
                  <a:txBody>
                    <a:bodyPr/>
                    <a:lstStyle/>
                    <a:p>
                      <a:pPr marL="0" marR="0" lvl="0" indent="0" algn="ctr" rtl="0">
                        <a:lnSpc>
                          <a:spcPct val="100000"/>
                        </a:lnSpc>
                        <a:spcBef>
                          <a:spcPts val="0"/>
                        </a:spcBef>
                        <a:spcAft>
                          <a:spcPts val="0"/>
                        </a:spcAft>
                        <a:buClr>
                          <a:srgbClr val="000000"/>
                        </a:buClr>
                        <a:buSzPts val="1000"/>
                        <a:buFont typeface="Arial"/>
                        <a:buNone/>
                      </a:pPr>
                      <a:r>
                        <a:rPr lang="es" sz="1000" u="none" strike="noStrike" cap="none"/>
                        <a:t>0</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5</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6</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7</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2</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0</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2</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s" sz="1000" u="none" strike="noStrike" cap="none"/>
                        <a:t>0</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35200">
                <a:tc>
                  <a:txBody>
                    <a:bodyPr/>
                    <a:lstStyle/>
                    <a:p>
                      <a:pPr marL="0" marR="0" lvl="0" indent="0" algn="ctr" rtl="0">
                        <a:lnSpc>
                          <a:spcPct val="100000"/>
                        </a:lnSpc>
                        <a:spcBef>
                          <a:spcPts val="0"/>
                        </a:spcBef>
                        <a:spcAft>
                          <a:spcPts val="0"/>
                        </a:spcAft>
                        <a:buClr>
                          <a:srgbClr val="000000"/>
                        </a:buClr>
                        <a:buSzPts val="1000"/>
                        <a:buFont typeface="Arial"/>
                        <a:buNone/>
                      </a:pPr>
                      <a:r>
                        <a:rPr lang="es" sz="1000" u="none" strike="noStrike" cap="none"/>
                        <a:t>0</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4</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1</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6</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3</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4</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0</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s" sz="1000" u="none" strike="noStrike" cap="none"/>
                        <a:t>0</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35200">
                <a:tc>
                  <a:txBody>
                    <a:bodyPr/>
                    <a:lstStyle/>
                    <a:p>
                      <a:pPr marL="0" marR="0" lvl="0" indent="0" algn="ctr" rtl="0">
                        <a:lnSpc>
                          <a:spcPct val="100000"/>
                        </a:lnSpc>
                        <a:spcBef>
                          <a:spcPts val="0"/>
                        </a:spcBef>
                        <a:spcAft>
                          <a:spcPts val="0"/>
                        </a:spcAft>
                        <a:buClr>
                          <a:srgbClr val="000000"/>
                        </a:buClr>
                        <a:buSzPts val="1000"/>
                        <a:buFont typeface="Arial"/>
                        <a:buNone/>
                      </a:pPr>
                      <a:r>
                        <a:rPr lang="es" sz="1000" u="none" strike="noStrike" cap="none"/>
                        <a:t>0</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2</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3</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0</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7</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8</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1</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s" sz="1000" u="none" strike="noStrike" cap="none"/>
                        <a:t>0</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35200">
                <a:tc>
                  <a:txBody>
                    <a:bodyPr/>
                    <a:lstStyle/>
                    <a:p>
                      <a:pPr marL="0" marR="0" lvl="0" indent="0" algn="ctr" rtl="0">
                        <a:lnSpc>
                          <a:spcPct val="100000"/>
                        </a:lnSpc>
                        <a:spcBef>
                          <a:spcPts val="0"/>
                        </a:spcBef>
                        <a:spcAft>
                          <a:spcPts val="0"/>
                        </a:spcAft>
                        <a:buClr>
                          <a:srgbClr val="000000"/>
                        </a:buClr>
                        <a:buSzPts val="1000"/>
                        <a:buFont typeface="Arial"/>
                        <a:buNone/>
                      </a:pPr>
                      <a:r>
                        <a:rPr lang="es" sz="1000" u="none" strike="noStrike" cap="none"/>
                        <a:t>0</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9</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8</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2</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5</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6</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9</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s" sz="1000" u="none" strike="noStrike" cap="none"/>
                        <a:t>0</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35200">
                <a:tc>
                  <a:txBody>
                    <a:bodyPr/>
                    <a:lstStyle/>
                    <a:p>
                      <a:pPr marL="0" marR="0" lvl="0" indent="0" algn="ctr" rtl="0">
                        <a:lnSpc>
                          <a:spcPct val="100000"/>
                        </a:lnSpc>
                        <a:spcBef>
                          <a:spcPts val="0"/>
                        </a:spcBef>
                        <a:spcAft>
                          <a:spcPts val="0"/>
                        </a:spcAft>
                        <a:buClr>
                          <a:srgbClr val="000000"/>
                        </a:buClr>
                        <a:buSzPts val="1000"/>
                        <a:buFont typeface="Arial"/>
                        <a:buNone/>
                      </a:pPr>
                      <a:r>
                        <a:rPr lang="es" sz="1000" u="none" strike="noStrike" cap="none"/>
                        <a:t>0</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1</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5</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8</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9</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2</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3</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s" sz="1000" u="none" strike="noStrike" cap="none"/>
                        <a:t>0</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35200">
                <a:tc>
                  <a:txBody>
                    <a:bodyPr/>
                    <a:lstStyle/>
                    <a:p>
                      <a:pPr marL="0" marR="0" lvl="0" indent="0" algn="ctr" rtl="0">
                        <a:lnSpc>
                          <a:spcPct val="100000"/>
                        </a:lnSpc>
                        <a:spcBef>
                          <a:spcPts val="0"/>
                        </a:spcBef>
                        <a:spcAft>
                          <a:spcPts val="0"/>
                        </a:spcAft>
                        <a:buClr>
                          <a:srgbClr val="000000"/>
                        </a:buClr>
                        <a:buSzPts val="1000"/>
                        <a:buFont typeface="Arial"/>
                        <a:buNone/>
                      </a:pPr>
                      <a:r>
                        <a:rPr lang="es" sz="1000" u="none" strike="noStrike" cap="none"/>
                        <a:t>0</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3</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1</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4</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0</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7</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000" u="none" strike="noStrike" cap="none"/>
                        <a:t>1</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s" sz="1000" u="none" strike="noStrike" cap="none"/>
                        <a:t>0</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35200">
                <a:tc>
                  <a:txBody>
                    <a:bodyPr/>
                    <a:lstStyle/>
                    <a:p>
                      <a:pPr marL="0" marR="0" lvl="0" indent="0" algn="ctr" rtl="0">
                        <a:lnSpc>
                          <a:spcPct val="100000"/>
                        </a:lnSpc>
                        <a:spcBef>
                          <a:spcPts val="0"/>
                        </a:spcBef>
                        <a:spcAft>
                          <a:spcPts val="0"/>
                        </a:spcAft>
                        <a:buClr>
                          <a:srgbClr val="000000"/>
                        </a:buClr>
                        <a:buSzPts val="1000"/>
                        <a:buFont typeface="Arial"/>
                        <a:buNone/>
                      </a:pPr>
                      <a:r>
                        <a:rPr lang="es" sz="1000" u="none" strike="noStrike" cap="none"/>
                        <a:t>0</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s" sz="1000" u="none" strike="noStrike" cap="none"/>
                        <a:t>0</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s" sz="1000" u="none" strike="noStrike" cap="none"/>
                        <a:t>0</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s" sz="1000" u="none" strike="noStrike" cap="none"/>
                        <a:t>0</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s" sz="1000" u="none" strike="noStrike" cap="none"/>
                        <a:t>0</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s" sz="1000" u="none" strike="noStrike" cap="none"/>
                        <a:t>0</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s" sz="1000" u="none" strike="noStrike" cap="none"/>
                        <a:t>0</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s" sz="1000" u="none" strike="noStrike" cap="none"/>
                        <a:t>0</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355" name="Google Shape;355;gf355b988be_0_59"/>
          <p:cNvSpPr txBox="1">
            <a:spLocks noGrp="1"/>
          </p:cNvSpPr>
          <p:nvPr>
            <p:ph type="title"/>
          </p:nvPr>
        </p:nvSpPr>
        <p:spPr>
          <a:xfrm>
            <a:off x="729450" y="58510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Stride</a:t>
            </a:r>
            <a:endParaRPr>
              <a:latin typeface="Montserrat"/>
              <a:ea typeface="Montserrat"/>
              <a:cs typeface="Montserrat"/>
              <a:sym typeface="Montserrat"/>
            </a:endParaRPr>
          </a:p>
        </p:txBody>
      </p:sp>
      <p:sp>
        <p:nvSpPr>
          <p:cNvPr id="356" name="Google Shape;356;gf355b988be_0_59"/>
          <p:cNvSpPr txBox="1"/>
          <p:nvPr/>
        </p:nvSpPr>
        <p:spPr>
          <a:xfrm>
            <a:off x="4293800" y="2489875"/>
            <a:ext cx="264000" cy="31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Lato"/>
                <a:ea typeface="Lato"/>
                <a:cs typeface="Lato"/>
                <a:sym typeface="Lato"/>
              </a:rPr>
              <a:t>*</a:t>
            </a:r>
            <a:endParaRPr sz="1400" b="0" i="0" u="none" strike="noStrike" cap="none">
              <a:solidFill>
                <a:srgbClr val="000000"/>
              </a:solidFill>
              <a:latin typeface="Lato"/>
              <a:ea typeface="Lato"/>
              <a:cs typeface="Lato"/>
              <a:sym typeface="Lato"/>
            </a:endParaRPr>
          </a:p>
        </p:txBody>
      </p:sp>
      <p:sp>
        <p:nvSpPr>
          <p:cNvPr id="357" name="Google Shape;357;gf355b988be_0_59"/>
          <p:cNvSpPr txBox="1"/>
          <p:nvPr/>
        </p:nvSpPr>
        <p:spPr>
          <a:xfrm>
            <a:off x="6488050" y="2424600"/>
            <a:ext cx="344700" cy="43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Lato"/>
                <a:ea typeface="Lato"/>
                <a:cs typeface="Lato"/>
                <a:sym typeface="Lato"/>
              </a:rPr>
              <a:t>=</a:t>
            </a:r>
            <a:endParaRPr sz="1400" b="0" i="0" u="none" strike="noStrike" cap="none">
              <a:solidFill>
                <a:srgbClr val="000000"/>
              </a:solidFill>
              <a:latin typeface="Lato"/>
              <a:ea typeface="Lato"/>
              <a:cs typeface="Lato"/>
              <a:sym typeface="Lato"/>
            </a:endParaRPr>
          </a:p>
        </p:txBody>
      </p:sp>
      <p:graphicFrame>
        <p:nvGraphicFramePr>
          <p:cNvPr id="358" name="Google Shape;358;gf355b988be_0_59"/>
          <p:cNvGraphicFramePr/>
          <p:nvPr/>
        </p:nvGraphicFramePr>
        <p:xfrm>
          <a:off x="7066800" y="1982963"/>
          <a:ext cx="3000000" cy="3000000"/>
        </p:xfrm>
        <a:graphic>
          <a:graphicData uri="http://schemas.openxmlformats.org/drawingml/2006/table">
            <a:tbl>
              <a:tblPr>
                <a:noFill/>
                <a:tableStyleId>{2DE93F2B-9322-485D-A26D-9A3057FAE2E9}</a:tableStyleId>
              </a:tblPr>
              <a:tblGrid>
                <a:gridCol w="450450">
                  <a:extLst>
                    <a:ext uri="{9D8B030D-6E8A-4147-A177-3AD203B41FA5}">
                      <a16:colId xmlns:a16="http://schemas.microsoft.com/office/drawing/2014/main" val="20000"/>
                    </a:ext>
                  </a:extLst>
                </a:gridCol>
                <a:gridCol w="450450">
                  <a:extLst>
                    <a:ext uri="{9D8B030D-6E8A-4147-A177-3AD203B41FA5}">
                      <a16:colId xmlns:a16="http://schemas.microsoft.com/office/drawing/2014/main" val="20001"/>
                    </a:ext>
                  </a:extLst>
                </a:gridCol>
                <a:gridCol w="450450">
                  <a:extLst>
                    <a:ext uri="{9D8B030D-6E8A-4147-A177-3AD203B41FA5}">
                      <a16:colId xmlns:a16="http://schemas.microsoft.com/office/drawing/2014/main" val="20002"/>
                    </a:ext>
                  </a:extLst>
                </a:gridCol>
              </a:tblGrid>
              <a:tr h="43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43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21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22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23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3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31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32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33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9" name="Google Shape;359;gf355b988be_0_59"/>
          <p:cNvGraphicFramePr/>
          <p:nvPr/>
        </p:nvGraphicFramePr>
        <p:xfrm>
          <a:off x="4888950" y="2053800"/>
          <a:ext cx="3000000" cy="3000000"/>
        </p:xfrm>
        <a:graphic>
          <a:graphicData uri="http://schemas.openxmlformats.org/drawingml/2006/table">
            <a:tbl>
              <a:tblPr>
                <a:noFill/>
                <a:tableStyleId>{2DE93F2B-9322-485D-A26D-9A3057FAE2E9}</a:tableStyleId>
              </a:tblPr>
              <a:tblGrid>
                <a:gridCol w="422650">
                  <a:extLst>
                    <a:ext uri="{9D8B030D-6E8A-4147-A177-3AD203B41FA5}">
                      <a16:colId xmlns:a16="http://schemas.microsoft.com/office/drawing/2014/main" val="20000"/>
                    </a:ext>
                  </a:extLst>
                </a:gridCol>
                <a:gridCol w="422650">
                  <a:extLst>
                    <a:ext uri="{9D8B030D-6E8A-4147-A177-3AD203B41FA5}">
                      <a16:colId xmlns:a16="http://schemas.microsoft.com/office/drawing/2014/main" val="20001"/>
                    </a:ext>
                  </a:extLst>
                </a:gridCol>
                <a:gridCol w="422650">
                  <a:extLst>
                    <a:ext uri="{9D8B030D-6E8A-4147-A177-3AD203B41FA5}">
                      <a16:colId xmlns:a16="http://schemas.microsoft.com/office/drawing/2014/main" val="20002"/>
                    </a:ext>
                  </a:extLst>
                </a:gridCol>
              </a:tblGrid>
              <a:tr h="328400">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11</a:t>
                      </a:r>
                      <a:endParaRPr sz="1200" u="none" strike="noStrike" cap="none" baseline="-25000">
                        <a:latin typeface="Arial"/>
                        <a:ea typeface="Arial"/>
                        <a:cs typeface="Arial"/>
                        <a:sym typeface="Arial"/>
                      </a:endParaRPr>
                    </a:p>
                  </a:txBody>
                  <a:tcPr marL="91425" marR="91425" marT="91425" marB="91425" anchor="ctr">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12</a:t>
                      </a:r>
                      <a:endParaRPr sz="1200" b="0" u="none" strike="noStrike" cap="none">
                        <a:latin typeface="Arial"/>
                        <a:ea typeface="Arial"/>
                        <a:cs typeface="Arial"/>
                        <a:sym typeface="Arial"/>
                      </a:endParaRPr>
                    </a:p>
                  </a:txBody>
                  <a:tcPr marL="91425" marR="91425" marT="91425" marB="91425" anchor="ctr">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13</a:t>
                      </a:r>
                      <a:endParaRPr sz="1200" u="none" strike="noStrike" cap="none">
                        <a:latin typeface="Arial"/>
                        <a:ea typeface="Arial"/>
                        <a:cs typeface="Arial"/>
                        <a:sym typeface="Arial"/>
                      </a:endParaRPr>
                    </a:p>
                  </a:txBody>
                  <a:tcPr marL="91425" marR="91425" marT="91425" marB="91425" anchor="ctr">
                    <a:solidFill>
                      <a:schemeClr val="lt1"/>
                    </a:solidFill>
                  </a:tcPr>
                </a:tc>
                <a:extLst>
                  <a:ext uri="{0D108BD9-81ED-4DB2-BD59-A6C34878D82A}">
                    <a16:rowId xmlns:a16="http://schemas.microsoft.com/office/drawing/2014/main" val="10000"/>
                  </a:ext>
                </a:extLst>
              </a:tr>
              <a:tr h="319125">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21</a:t>
                      </a:r>
                      <a:endParaRPr sz="1200" u="none" strike="noStrike" cap="none" baseline="-25000">
                        <a:latin typeface="Arial"/>
                        <a:ea typeface="Arial"/>
                        <a:cs typeface="Arial"/>
                        <a:sym typeface="Arial"/>
                      </a:endParaRPr>
                    </a:p>
                  </a:txBody>
                  <a:tcPr marL="91425" marR="91425" marT="91425" marB="91425" anchor="ctr">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22</a:t>
                      </a:r>
                      <a:endParaRPr sz="1200" b="0" u="none" strike="noStrike" cap="none">
                        <a:latin typeface="Arial"/>
                        <a:ea typeface="Arial"/>
                        <a:cs typeface="Arial"/>
                        <a:sym typeface="Arial"/>
                      </a:endParaRPr>
                    </a:p>
                  </a:txBody>
                  <a:tcPr marL="91425" marR="91425" marT="91425" marB="91425" anchor="ctr">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23</a:t>
                      </a:r>
                      <a:endParaRPr sz="1200" u="none" strike="noStrike" cap="none">
                        <a:latin typeface="Arial"/>
                        <a:ea typeface="Arial"/>
                        <a:cs typeface="Arial"/>
                        <a:sym typeface="Arial"/>
                      </a:endParaRPr>
                    </a:p>
                  </a:txBody>
                  <a:tcPr marL="91425" marR="91425" marT="91425" marB="91425" anchor="ctr">
                    <a:solidFill>
                      <a:schemeClr val="lt1"/>
                    </a:solidFill>
                  </a:tcPr>
                </a:tc>
                <a:extLst>
                  <a:ext uri="{0D108BD9-81ED-4DB2-BD59-A6C34878D82A}">
                    <a16:rowId xmlns:a16="http://schemas.microsoft.com/office/drawing/2014/main" val="10001"/>
                  </a:ext>
                </a:extLst>
              </a:tr>
              <a:tr h="319125">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31</a:t>
                      </a:r>
                      <a:endParaRPr sz="1200" u="none" strike="noStrike" cap="none" baseline="-25000">
                        <a:latin typeface="Arial"/>
                        <a:ea typeface="Arial"/>
                        <a:cs typeface="Arial"/>
                        <a:sym typeface="Arial"/>
                      </a:endParaRPr>
                    </a:p>
                  </a:txBody>
                  <a:tcPr marL="91425" marR="91425" marT="91425" marB="91425" anchor="ctr">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32</a:t>
                      </a:r>
                      <a:endParaRPr sz="1200" b="0" u="none" strike="noStrike" cap="none">
                        <a:latin typeface="Arial"/>
                        <a:ea typeface="Arial"/>
                        <a:cs typeface="Arial"/>
                        <a:sym typeface="Arial"/>
                      </a:endParaRPr>
                    </a:p>
                  </a:txBody>
                  <a:tcPr marL="91425" marR="91425" marT="91425" marB="91425" anchor="ctr">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33</a:t>
                      </a:r>
                      <a:endParaRPr sz="1200" u="none" strike="noStrike" cap="none">
                        <a:latin typeface="Arial"/>
                        <a:ea typeface="Arial"/>
                        <a:cs typeface="Arial"/>
                        <a:sym typeface="Arial"/>
                      </a:endParaRPr>
                    </a:p>
                  </a:txBody>
                  <a:tcPr marL="91425" marR="91425" marT="91425" marB="91425" anchor="ctr">
                    <a:solidFill>
                      <a:schemeClr val="lt1"/>
                    </a:solidFill>
                  </a:tcPr>
                </a:tc>
                <a:extLst>
                  <a:ext uri="{0D108BD9-81ED-4DB2-BD59-A6C34878D82A}">
                    <a16:rowId xmlns:a16="http://schemas.microsoft.com/office/drawing/2014/main" val="10002"/>
                  </a:ext>
                </a:extLst>
              </a:tr>
            </a:tbl>
          </a:graphicData>
        </a:graphic>
      </p:graphicFrame>
      <p:sp>
        <p:nvSpPr>
          <p:cNvPr id="360" name="Google Shape;360;gf355b988be_0_59"/>
          <p:cNvSpPr/>
          <p:nvPr/>
        </p:nvSpPr>
        <p:spPr>
          <a:xfrm>
            <a:off x="729450" y="1301400"/>
            <a:ext cx="1159200" cy="1005750"/>
          </a:xfrm>
          <a:prstGeom prst="flowChartProcess">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gf355b988be_0_59"/>
          <p:cNvSpPr/>
          <p:nvPr/>
        </p:nvSpPr>
        <p:spPr>
          <a:xfrm>
            <a:off x="1495150" y="1301400"/>
            <a:ext cx="1159200" cy="1005750"/>
          </a:xfrm>
          <a:prstGeom prst="flowChartProcess">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gf355b988be_0_59"/>
          <p:cNvSpPr/>
          <p:nvPr/>
        </p:nvSpPr>
        <p:spPr>
          <a:xfrm>
            <a:off x="2260850" y="1301400"/>
            <a:ext cx="1159200" cy="1005750"/>
          </a:xfrm>
          <a:prstGeom prst="flowChartProcess">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gf355b988be_0_59"/>
          <p:cNvSpPr/>
          <p:nvPr/>
        </p:nvSpPr>
        <p:spPr>
          <a:xfrm>
            <a:off x="729450" y="1977448"/>
            <a:ext cx="1159200" cy="1005750"/>
          </a:xfrm>
          <a:prstGeom prst="flowChartProcess">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gf355b988be_0_59"/>
          <p:cNvSpPr/>
          <p:nvPr/>
        </p:nvSpPr>
        <p:spPr>
          <a:xfrm>
            <a:off x="3026550" y="1301400"/>
            <a:ext cx="1159200" cy="1005750"/>
          </a:xfrm>
          <a:prstGeom prst="flowChartProcess">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gf355b988be_0_59"/>
          <p:cNvSpPr txBox="1"/>
          <p:nvPr/>
        </p:nvSpPr>
        <p:spPr>
          <a:xfrm>
            <a:off x="4522600" y="959550"/>
            <a:ext cx="4275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 sz="1200" b="0" i="0" u="none" strike="noStrike" cap="none">
                <a:solidFill>
                  <a:srgbClr val="000000"/>
                </a:solidFill>
                <a:latin typeface="Montserrat"/>
                <a:ea typeface="Montserrat"/>
                <a:cs typeface="Montserrat"/>
                <a:sym typeface="Montserrat"/>
              </a:rPr>
              <a:t>La convolución con el filtro en la posición azul no se podría computar...</a:t>
            </a:r>
            <a:endParaRPr sz="1200" b="0" i="0" u="none" strike="noStrike" cap="none">
              <a:solidFill>
                <a:srgbClr val="000000"/>
              </a:solidFill>
              <a:latin typeface="Montserrat"/>
              <a:ea typeface="Montserrat"/>
              <a:cs typeface="Montserrat"/>
              <a:sym typeface="Montserrat"/>
            </a:endParaRPr>
          </a:p>
        </p:txBody>
      </p:sp>
      <p:sp>
        <p:nvSpPr>
          <p:cNvPr id="366" name="Google Shape;366;gf355b988be_0_59"/>
          <p:cNvSpPr txBox="1"/>
          <p:nvPr/>
        </p:nvSpPr>
        <p:spPr>
          <a:xfrm>
            <a:off x="4148675" y="3506600"/>
            <a:ext cx="4677900" cy="1289490"/>
          </a:xfrm>
          <a:prstGeom prst="rect">
            <a:avLst/>
          </a:prstGeom>
          <a:blipFill rotWithShape="1">
            <a:blip r:embed="rId3">
              <a:alphaModFix/>
            </a:blip>
            <a:stretch>
              <a:fillRect l="-125" r="-25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graphicFrame>
        <p:nvGraphicFramePr>
          <p:cNvPr id="371" name="Google Shape;371;gf355b988be_0_88"/>
          <p:cNvGraphicFramePr/>
          <p:nvPr/>
        </p:nvGraphicFramePr>
        <p:xfrm>
          <a:off x="386125" y="1696351"/>
          <a:ext cx="3000000" cy="3000000"/>
        </p:xfrm>
        <a:graphic>
          <a:graphicData uri="http://schemas.openxmlformats.org/drawingml/2006/table">
            <a:tbl>
              <a:tblPr>
                <a:noFill/>
                <a:tableStyleId>{2DE93F2B-9322-485D-A26D-9A3057FAE2E9}</a:tableStyleId>
              </a:tblPr>
              <a:tblGrid>
                <a:gridCol w="454375">
                  <a:extLst>
                    <a:ext uri="{9D8B030D-6E8A-4147-A177-3AD203B41FA5}">
                      <a16:colId xmlns:a16="http://schemas.microsoft.com/office/drawing/2014/main" val="20000"/>
                    </a:ext>
                  </a:extLst>
                </a:gridCol>
                <a:gridCol w="454375">
                  <a:extLst>
                    <a:ext uri="{9D8B030D-6E8A-4147-A177-3AD203B41FA5}">
                      <a16:colId xmlns:a16="http://schemas.microsoft.com/office/drawing/2014/main" val="20001"/>
                    </a:ext>
                  </a:extLst>
                </a:gridCol>
                <a:gridCol w="454375">
                  <a:extLst>
                    <a:ext uri="{9D8B030D-6E8A-4147-A177-3AD203B41FA5}">
                      <a16:colId xmlns:a16="http://schemas.microsoft.com/office/drawing/2014/main" val="20002"/>
                    </a:ext>
                  </a:extLst>
                </a:gridCol>
                <a:gridCol w="454375">
                  <a:extLst>
                    <a:ext uri="{9D8B030D-6E8A-4147-A177-3AD203B41FA5}">
                      <a16:colId xmlns:a16="http://schemas.microsoft.com/office/drawing/2014/main" val="20003"/>
                    </a:ext>
                  </a:extLst>
                </a:gridCol>
                <a:gridCol w="454375">
                  <a:extLst>
                    <a:ext uri="{9D8B030D-6E8A-4147-A177-3AD203B41FA5}">
                      <a16:colId xmlns:a16="http://schemas.microsoft.com/office/drawing/2014/main" val="20004"/>
                    </a:ext>
                  </a:extLst>
                </a:gridCol>
                <a:gridCol w="454375">
                  <a:extLst>
                    <a:ext uri="{9D8B030D-6E8A-4147-A177-3AD203B41FA5}">
                      <a16:colId xmlns:a16="http://schemas.microsoft.com/office/drawing/2014/main" val="20005"/>
                    </a:ext>
                  </a:extLst>
                </a:gridCol>
              </a:tblGrid>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extLst>
                  <a:ext uri="{0D108BD9-81ED-4DB2-BD59-A6C34878D82A}">
                    <a16:rowId xmlns:a16="http://schemas.microsoft.com/office/drawing/2014/main" val="10000"/>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extLst>
                  <a:ext uri="{0D108BD9-81ED-4DB2-BD59-A6C34878D82A}">
                    <a16:rowId xmlns:a16="http://schemas.microsoft.com/office/drawing/2014/main" val="10001"/>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extLst>
                  <a:ext uri="{0D108BD9-81ED-4DB2-BD59-A6C34878D82A}">
                    <a16:rowId xmlns:a16="http://schemas.microsoft.com/office/drawing/2014/main" val="10002"/>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extLst>
                  <a:ext uri="{0D108BD9-81ED-4DB2-BD59-A6C34878D82A}">
                    <a16:rowId xmlns:a16="http://schemas.microsoft.com/office/drawing/2014/main" val="10003"/>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extLst>
                  <a:ext uri="{0D108BD9-81ED-4DB2-BD59-A6C34878D82A}">
                    <a16:rowId xmlns:a16="http://schemas.microsoft.com/office/drawing/2014/main" val="10004"/>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extLst>
                  <a:ext uri="{0D108BD9-81ED-4DB2-BD59-A6C34878D82A}">
                    <a16:rowId xmlns:a16="http://schemas.microsoft.com/office/drawing/2014/main" val="10005"/>
                  </a:ext>
                </a:extLst>
              </a:tr>
            </a:tbl>
          </a:graphicData>
        </a:graphic>
      </p:graphicFrame>
      <p:sp>
        <p:nvSpPr>
          <p:cNvPr id="372" name="Google Shape;372;gf355b988be_0_88"/>
          <p:cNvSpPr txBox="1">
            <a:spLocks noGrp="1"/>
          </p:cNvSpPr>
          <p:nvPr>
            <p:ph type="title"/>
          </p:nvPr>
        </p:nvSpPr>
        <p:spPr>
          <a:xfrm>
            <a:off x="729450" y="54027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Volumen de entrada y salida</a:t>
            </a:r>
            <a:endParaRPr>
              <a:latin typeface="Montserrat"/>
              <a:ea typeface="Montserrat"/>
              <a:cs typeface="Montserrat"/>
              <a:sym typeface="Montserrat"/>
            </a:endParaRPr>
          </a:p>
        </p:txBody>
      </p:sp>
      <p:sp>
        <p:nvSpPr>
          <p:cNvPr id="373" name="Google Shape;373;gf355b988be_0_88"/>
          <p:cNvSpPr txBox="1"/>
          <p:nvPr/>
        </p:nvSpPr>
        <p:spPr>
          <a:xfrm>
            <a:off x="3291925" y="2793925"/>
            <a:ext cx="264000" cy="31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Lato"/>
                <a:ea typeface="Lato"/>
                <a:cs typeface="Lato"/>
                <a:sym typeface="Lato"/>
              </a:rPr>
              <a:t>*</a:t>
            </a:r>
            <a:endParaRPr sz="1400" b="0" i="0" u="none" strike="noStrike" cap="none">
              <a:solidFill>
                <a:srgbClr val="000000"/>
              </a:solidFill>
              <a:latin typeface="Lato"/>
              <a:ea typeface="Lato"/>
              <a:cs typeface="Lato"/>
              <a:sym typeface="Lato"/>
            </a:endParaRPr>
          </a:p>
        </p:txBody>
      </p:sp>
      <p:sp>
        <p:nvSpPr>
          <p:cNvPr id="374" name="Google Shape;374;gf355b988be_0_88"/>
          <p:cNvSpPr txBox="1"/>
          <p:nvPr/>
        </p:nvSpPr>
        <p:spPr>
          <a:xfrm>
            <a:off x="5456975" y="2709650"/>
            <a:ext cx="344700" cy="43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Lato"/>
                <a:ea typeface="Lato"/>
                <a:cs typeface="Lato"/>
                <a:sym typeface="Lato"/>
              </a:rPr>
              <a:t>=</a:t>
            </a:r>
            <a:endParaRPr sz="1400" b="0" i="0" u="none" strike="noStrike" cap="none">
              <a:solidFill>
                <a:srgbClr val="000000"/>
              </a:solidFill>
              <a:latin typeface="Lato"/>
              <a:ea typeface="Lato"/>
              <a:cs typeface="Lato"/>
              <a:sym typeface="Lato"/>
            </a:endParaRPr>
          </a:p>
        </p:txBody>
      </p:sp>
      <p:graphicFrame>
        <p:nvGraphicFramePr>
          <p:cNvPr id="375" name="Google Shape;375;gf355b988be_0_88"/>
          <p:cNvGraphicFramePr/>
          <p:nvPr/>
        </p:nvGraphicFramePr>
        <p:xfrm>
          <a:off x="3907363" y="2249583"/>
          <a:ext cx="3000000" cy="3000000"/>
        </p:xfrm>
        <a:graphic>
          <a:graphicData uri="http://schemas.openxmlformats.org/drawingml/2006/table">
            <a:tbl>
              <a:tblPr>
                <a:noFill/>
                <a:tableStyleId>{2DE93F2B-9322-485D-A26D-9A3057FAE2E9}</a:tableStyleId>
              </a:tblPr>
              <a:tblGrid>
                <a:gridCol w="422650">
                  <a:extLst>
                    <a:ext uri="{9D8B030D-6E8A-4147-A177-3AD203B41FA5}">
                      <a16:colId xmlns:a16="http://schemas.microsoft.com/office/drawing/2014/main" val="20000"/>
                    </a:ext>
                  </a:extLst>
                </a:gridCol>
                <a:gridCol w="422650">
                  <a:extLst>
                    <a:ext uri="{9D8B030D-6E8A-4147-A177-3AD203B41FA5}">
                      <a16:colId xmlns:a16="http://schemas.microsoft.com/office/drawing/2014/main" val="20001"/>
                    </a:ext>
                  </a:extLst>
                </a:gridCol>
                <a:gridCol w="422650">
                  <a:extLst>
                    <a:ext uri="{9D8B030D-6E8A-4147-A177-3AD203B41FA5}">
                      <a16:colId xmlns:a16="http://schemas.microsoft.com/office/drawing/2014/main" val="20002"/>
                    </a:ext>
                  </a:extLst>
                </a:gridCol>
              </a:tblGrid>
              <a:tr h="32840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1</a:t>
                      </a:r>
                      <a:endParaRPr sz="1400" u="none" strike="noStrike" cap="none" baseline="-25000"/>
                    </a:p>
                  </a:txBody>
                  <a:tcPr marL="91425" marR="91425" marT="91425" marB="91425">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2</a:t>
                      </a:r>
                      <a:endParaRPr sz="1400" u="none" strike="noStrike" cap="none"/>
                    </a:p>
                  </a:txBody>
                  <a:tcPr marL="91425" marR="91425" marT="91425" marB="91425">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3</a:t>
                      </a:r>
                      <a:endParaRPr sz="1400" u="none" strike="noStrike" cap="none"/>
                    </a:p>
                  </a:txBody>
                  <a:tcPr marL="91425" marR="91425" marT="91425" marB="91425">
                    <a:solidFill>
                      <a:srgbClr val="1A9988"/>
                    </a:solidFill>
                  </a:tcPr>
                </a:tc>
                <a:extLst>
                  <a:ext uri="{0D108BD9-81ED-4DB2-BD59-A6C34878D82A}">
                    <a16:rowId xmlns:a16="http://schemas.microsoft.com/office/drawing/2014/main" val="10000"/>
                  </a:ext>
                </a:extLst>
              </a:tr>
              <a:tr h="3191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4</a:t>
                      </a:r>
                      <a:endParaRPr sz="1400" u="none" strike="noStrike" cap="none"/>
                    </a:p>
                  </a:txBody>
                  <a:tcPr marL="91425" marR="91425" marT="91425" marB="91425">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5</a:t>
                      </a:r>
                      <a:endParaRPr sz="1400" u="none" strike="noStrike" cap="none"/>
                    </a:p>
                  </a:txBody>
                  <a:tcPr marL="91425" marR="91425" marT="91425" marB="91425">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6</a:t>
                      </a:r>
                      <a:endParaRPr sz="1400" u="none" strike="noStrike" cap="none"/>
                    </a:p>
                  </a:txBody>
                  <a:tcPr marL="91425" marR="91425" marT="91425" marB="91425">
                    <a:solidFill>
                      <a:srgbClr val="1A9988"/>
                    </a:solidFill>
                  </a:tcPr>
                </a:tc>
                <a:extLst>
                  <a:ext uri="{0D108BD9-81ED-4DB2-BD59-A6C34878D82A}">
                    <a16:rowId xmlns:a16="http://schemas.microsoft.com/office/drawing/2014/main" val="10001"/>
                  </a:ext>
                </a:extLst>
              </a:tr>
              <a:tr h="3191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7</a:t>
                      </a:r>
                      <a:endParaRPr sz="1400" u="none" strike="noStrike" cap="none"/>
                    </a:p>
                  </a:txBody>
                  <a:tcPr marL="91425" marR="91425" marT="91425" marB="91425">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8</a:t>
                      </a:r>
                      <a:endParaRPr sz="1400" u="none" strike="noStrike" cap="none"/>
                    </a:p>
                  </a:txBody>
                  <a:tcPr marL="91425" marR="91425" marT="91425" marB="91425">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9</a:t>
                      </a:r>
                      <a:endParaRPr sz="1400" u="none" strike="noStrike" cap="none"/>
                    </a:p>
                  </a:txBody>
                  <a:tcPr marL="91425" marR="91425" marT="91425" marB="91425">
                    <a:solidFill>
                      <a:srgbClr val="1A9988"/>
                    </a:solidFill>
                  </a:tcPr>
                </a:tc>
                <a:extLst>
                  <a:ext uri="{0D108BD9-81ED-4DB2-BD59-A6C34878D82A}">
                    <a16:rowId xmlns:a16="http://schemas.microsoft.com/office/drawing/2014/main" val="10002"/>
                  </a:ext>
                </a:extLst>
              </a:tr>
            </a:tbl>
          </a:graphicData>
        </a:graphic>
      </p:graphicFrame>
      <p:graphicFrame>
        <p:nvGraphicFramePr>
          <p:cNvPr id="376" name="Google Shape;376;gf355b988be_0_88"/>
          <p:cNvGraphicFramePr/>
          <p:nvPr/>
        </p:nvGraphicFramePr>
        <p:xfrm>
          <a:off x="3821413" y="2333135"/>
          <a:ext cx="3000000" cy="3000000"/>
        </p:xfrm>
        <a:graphic>
          <a:graphicData uri="http://schemas.openxmlformats.org/drawingml/2006/table">
            <a:tbl>
              <a:tblPr>
                <a:noFill/>
                <a:tableStyleId>{2DE93F2B-9322-485D-A26D-9A3057FAE2E9}</a:tableStyleId>
              </a:tblPr>
              <a:tblGrid>
                <a:gridCol w="422650">
                  <a:extLst>
                    <a:ext uri="{9D8B030D-6E8A-4147-A177-3AD203B41FA5}">
                      <a16:colId xmlns:a16="http://schemas.microsoft.com/office/drawing/2014/main" val="20000"/>
                    </a:ext>
                  </a:extLst>
                </a:gridCol>
                <a:gridCol w="422650">
                  <a:extLst>
                    <a:ext uri="{9D8B030D-6E8A-4147-A177-3AD203B41FA5}">
                      <a16:colId xmlns:a16="http://schemas.microsoft.com/office/drawing/2014/main" val="20001"/>
                    </a:ext>
                  </a:extLst>
                </a:gridCol>
                <a:gridCol w="422650">
                  <a:extLst>
                    <a:ext uri="{9D8B030D-6E8A-4147-A177-3AD203B41FA5}">
                      <a16:colId xmlns:a16="http://schemas.microsoft.com/office/drawing/2014/main" val="20002"/>
                    </a:ext>
                  </a:extLst>
                </a:gridCol>
              </a:tblGrid>
              <a:tr h="32840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1</a:t>
                      </a:r>
                      <a:endParaRPr sz="1400" u="none" strike="noStrike" cap="none" baseline="-25000"/>
                    </a:p>
                  </a:txBody>
                  <a:tcPr marL="91425" marR="91425" marT="91425" marB="91425">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2</a:t>
                      </a:r>
                      <a:endParaRPr sz="1400" u="none" strike="noStrike" cap="none"/>
                    </a:p>
                  </a:txBody>
                  <a:tcPr marL="91425" marR="91425" marT="91425" marB="91425">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3</a:t>
                      </a:r>
                      <a:endParaRPr sz="1400" u="none" strike="noStrike" cap="none"/>
                    </a:p>
                  </a:txBody>
                  <a:tcPr marL="91425" marR="91425" marT="91425" marB="91425">
                    <a:solidFill>
                      <a:srgbClr val="1A9988"/>
                    </a:solidFill>
                  </a:tcPr>
                </a:tc>
                <a:extLst>
                  <a:ext uri="{0D108BD9-81ED-4DB2-BD59-A6C34878D82A}">
                    <a16:rowId xmlns:a16="http://schemas.microsoft.com/office/drawing/2014/main" val="10000"/>
                  </a:ext>
                </a:extLst>
              </a:tr>
              <a:tr h="3191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4</a:t>
                      </a:r>
                      <a:endParaRPr sz="1400" u="none" strike="noStrike" cap="none"/>
                    </a:p>
                  </a:txBody>
                  <a:tcPr marL="91425" marR="91425" marT="91425" marB="91425">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5</a:t>
                      </a:r>
                      <a:endParaRPr sz="1400" u="none" strike="noStrike" cap="none"/>
                    </a:p>
                  </a:txBody>
                  <a:tcPr marL="91425" marR="91425" marT="91425" marB="91425">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6</a:t>
                      </a:r>
                      <a:endParaRPr sz="1400" u="none" strike="noStrike" cap="none"/>
                    </a:p>
                  </a:txBody>
                  <a:tcPr marL="91425" marR="91425" marT="91425" marB="91425">
                    <a:solidFill>
                      <a:srgbClr val="1A9988"/>
                    </a:solidFill>
                  </a:tcPr>
                </a:tc>
                <a:extLst>
                  <a:ext uri="{0D108BD9-81ED-4DB2-BD59-A6C34878D82A}">
                    <a16:rowId xmlns:a16="http://schemas.microsoft.com/office/drawing/2014/main" val="10001"/>
                  </a:ext>
                </a:extLst>
              </a:tr>
              <a:tr h="3191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7</a:t>
                      </a:r>
                      <a:endParaRPr sz="1400" u="none" strike="noStrike" cap="none"/>
                    </a:p>
                  </a:txBody>
                  <a:tcPr marL="91425" marR="91425" marT="91425" marB="91425">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8</a:t>
                      </a:r>
                      <a:endParaRPr sz="1400" u="none" strike="noStrike" cap="none"/>
                    </a:p>
                  </a:txBody>
                  <a:tcPr marL="91425" marR="91425" marT="91425" marB="91425">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9</a:t>
                      </a:r>
                      <a:endParaRPr sz="1400" u="none" strike="noStrike" cap="none"/>
                    </a:p>
                  </a:txBody>
                  <a:tcPr marL="91425" marR="91425" marT="91425" marB="91425">
                    <a:solidFill>
                      <a:srgbClr val="1A9988"/>
                    </a:solidFill>
                  </a:tcPr>
                </a:tc>
                <a:extLst>
                  <a:ext uri="{0D108BD9-81ED-4DB2-BD59-A6C34878D82A}">
                    <a16:rowId xmlns:a16="http://schemas.microsoft.com/office/drawing/2014/main" val="10002"/>
                  </a:ext>
                </a:extLst>
              </a:tr>
            </a:tbl>
          </a:graphicData>
        </a:graphic>
      </p:graphicFrame>
      <p:graphicFrame>
        <p:nvGraphicFramePr>
          <p:cNvPr id="377" name="Google Shape;377;gf355b988be_0_88"/>
          <p:cNvGraphicFramePr/>
          <p:nvPr/>
        </p:nvGraphicFramePr>
        <p:xfrm>
          <a:off x="3735463" y="2419625"/>
          <a:ext cx="3000000" cy="3000000"/>
        </p:xfrm>
        <a:graphic>
          <a:graphicData uri="http://schemas.openxmlformats.org/drawingml/2006/table">
            <a:tbl>
              <a:tblPr>
                <a:noFill/>
                <a:tableStyleId>{2DE93F2B-9322-485D-A26D-9A3057FAE2E9}</a:tableStyleId>
              </a:tblPr>
              <a:tblGrid>
                <a:gridCol w="422650">
                  <a:extLst>
                    <a:ext uri="{9D8B030D-6E8A-4147-A177-3AD203B41FA5}">
                      <a16:colId xmlns:a16="http://schemas.microsoft.com/office/drawing/2014/main" val="20000"/>
                    </a:ext>
                  </a:extLst>
                </a:gridCol>
                <a:gridCol w="422650">
                  <a:extLst>
                    <a:ext uri="{9D8B030D-6E8A-4147-A177-3AD203B41FA5}">
                      <a16:colId xmlns:a16="http://schemas.microsoft.com/office/drawing/2014/main" val="20001"/>
                    </a:ext>
                  </a:extLst>
                </a:gridCol>
                <a:gridCol w="422650">
                  <a:extLst>
                    <a:ext uri="{9D8B030D-6E8A-4147-A177-3AD203B41FA5}">
                      <a16:colId xmlns:a16="http://schemas.microsoft.com/office/drawing/2014/main" val="20002"/>
                    </a:ext>
                  </a:extLst>
                </a:gridCol>
              </a:tblGrid>
              <a:tr h="395225">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11</a:t>
                      </a:r>
                      <a:endParaRPr sz="1200" u="none" strike="noStrike" cap="none" baseline="-25000">
                        <a:latin typeface="Arial"/>
                        <a:ea typeface="Arial"/>
                        <a:cs typeface="Arial"/>
                        <a:sym typeface="Arial"/>
                      </a:endParaRPr>
                    </a:p>
                  </a:txBody>
                  <a:tcPr marL="91425" marR="91425" marT="91425" marB="91425" anchor="ctr">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12</a:t>
                      </a:r>
                      <a:endParaRPr sz="1200" b="0" u="none" strike="noStrike" cap="none">
                        <a:latin typeface="Arial"/>
                        <a:ea typeface="Arial"/>
                        <a:cs typeface="Arial"/>
                        <a:sym typeface="Arial"/>
                      </a:endParaRPr>
                    </a:p>
                  </a:txBody>
                  <a:tcPr marL="91425" marR="91425" marT="91425" marB="91425" anchor="ctr">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13</a:t>
                      </a:r>
                      <a:endParaRPr sz="1200" u="none" strike="noStrike" cap="none">
                        <a:latin typeface="Arial"/>
                        <a:ea typeface="Arial"/>
                        <a:cs typeface="Arial"/>
                        <a:sym typeface="Arial"/>
                      </a:endParaRPr>
                    </a:p>
                  </a:txBody>
                  <a:tcPr marL="91425" marR="91425" marT="91425" marB="91425" anchor="ctr">
                    <a:solidFill>
                      <a:srgbClr val="1A9988"/>
                    </a:solidFill>
                  </a:tcPr>
                </a:tc>
                <a:extLst>
                  <a:ext uri="{0D108BD9-81ED-4DB2-BD59-A6C34878D82A}">
                    <a16:rowId xmlns:a16="http://schemas.microsoft.com/office/drawing/2014/main" val="10000"/>
                  </a:ext>
                </a:extLst>
              </a:tr>
              <a:tr h="395225">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21</a:t>
                      </a:r>
                      <a:endParaRPr sz="1200" u="none" strike="noStrike" cap="none" baseline="-25000">
                        <a:latin typeface="Arial"/>
                        <a:ea typeface="Arial"/>
                        <a:cs typeface="Arial"/>
                        <a:sym typeface="Arial"/>
                      </a:endParaRPr>
                    </a:p>
                  </a:txBody>
                  <a:tcPr marL="91425" marR="91425" marT="91425" marB="91425" anchor="ctr">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22</a:t>
                      </a:r>
                      <a:endParaRPr sz="1200" b="0" u="none" strike="noStrike" cap="none">
                        <a:latin typeface="Arial"/>
                        <a:ea typeface="Arial"/>
                        <a:cs typeface="Arial"/>
                        <a:sym typeface="Arial"/>
                      </a:endParaRPr>
                    </a:p>
                  </a:txBody>
                  <a:tcPr marL="91425" marR="91425" marT="91425" marB="91425" anchor="ctr">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23</a:t>
                      </a:r>
                      <a:endParaRPr sz="1200" u="none" strike="noStrike" cap="none">
                        <a:latin typeface="Arial"/>
                        <a:ea typeface="Arial"/>
                        <a:cs typeface="Arial"/>
                        <a:sym typeface="Arial"/>
                      </a:endParaRPr>
                    </a:p>
                  </a:txBody>
                  <a:tcPr marL="91425" marR="91425" marT="91425" marB="91425" anchor="ctr">
                    <a:solidFill>
                      <a:srgbClr val="1A9988"/>
                    </a:solidFill>
                  </a:tcPr>
                </a:tc>
                <a:extLst>
                  <a:ext uri="{0D108BD9-81ED-4DB2-BD59-A6C34878D82A}">
                    <a16:rowId xmlns:a16="http://schemas.microsoft.com/office/drawing/2014/main" val="10001"/>
                  </a:ext>
                </a:extLst>
              </a:tr>
              <a:tr h="395225">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31</a:t>
                      </a:r>
                      <a:endParaRPr sz="1200" u="none" strike="noStrike" cap="none" baseline="-25000">
                        <a:latin typeface="Arial"/>
                        <a:ea typeface="Arial"/>
                        <a:cs typeface="Arial"/>
                        <a:sym typeface="Arial"/>
                      </a:endParaRPr>
                    </a:p>
                  </a:txBody>
                  <a:tcPr marL="91425" marR="91425" marT="91425" marB="91425" anchor="ctr">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32</a:t>
                      </a:r>
                      <a:endParaRPr sz="1200" b="0" u="none" strike="noStrike" cap="none">
                        <a:latin typeface="Arial"/>
                        <a:ea typeface="Arial"/>
                        <a:cs typeface="Arial"/>
                        <a:sym typeface="Arial"/>
                      </a:endParaRPr>
                    </a:p>
                  </a:txBody>
                  <a:tcPr marL="91425" marR="91425" marT="91425" marB="91425" anchor="ctr">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33</a:t>
                      </a:r>
                      <a:endParaRPr sz="1200" u="none" strike="noStrike" cap="none">
                        <a:latin typeface="Arial"/>
                        <a:ea typeface="Arial"/>
                        <a:cs typeface="Arial"/>
                        <a:sym typeface="Arial"/>
                      </a:endParaRPr>
                    </a:p>
                  </a:txBody>
                  <a:tcPr marL="91425" marR="91425" marT="91425" marB="91425" anchor="ctr">
                    <a:solidFill>
                      <a:srgbClr val="1A9988"/>
                    </a:solidFill>
                  </a:tcPr>
                </a:tc>
                <a:extLst>
                  <a:ext uri="{0D108BD9-81ED-4DB2-BD59-A6C34878D82A}">
                    <a16:rowId xmlns:a16="http://schemas.microsoft.com/office/drawing/2014/main" val="10002"/>
                  </a:ext>
                </a:extLst>
              </a:tr>
            </a:tbl>
          </a:graphicData>
        </a:graphic>
      </p:graphicFrame>
      <p:graphicFrame>
        <p:nvGraphicFramePr>
          <p:cNvPr id="378" name="Google Shape;378;gf355b988be_0_88"/>
          <p:cNvGraphicFramePr/>
          <p:nvPr/>
        </p:nvGraphicFramePr>
        <p:xfrm>
          <a:off x="6080925" y="1861925"/>
          <a:ext cx="3000000" cy="3000000"/>
        </p:xfrm>
        <a:graphic>
          <a:graphicData uri="http://schemas.openxmlformats.org/drawingml/2006/table">
            <a:tbl>
              <a:tblPr>
                <a:noFill/>
                <a:tableStyleId>{2DE93F2B-9322-485D-A26D-9A3057FAE2E9}</a:tableStyleId>
              </a:tblPr>
              <a:tblGrid>
                <a:gridCol w="563075">
                  <a:extLst>
                    <a:ext uri="{9D8B030D-6E8A-4147-A177-3AD203B41FA5}">
                      <a16:colId xmlns:a16="http://schemas.microsoft.com/office/drawing/2014/main" val="20000"/>
                    </a:ext>
                  </a:extLst>
                </a:gridCol>
                <a:gridCol w="563075">
                  <a:extLst>
                    <a:ext uri="{9D8B030D-6E8A-4147-A177-3AD203B41FA5}">
                      <a16:colId xmlns:a16="http://schemas.microsoft.com/office/drawing/2014/main" val="20001"/>
                    </a:ext>
                  </a:extLst>
                </a:gridCol>
                <a:gridCol w="563075">
                  <a:extLst>
                    <a:ext uri="{9D8B030D-6E8A-4147-A177-3AD203B41FA5}">
                      <a16:colId xmlns:a16="http://schemas.microsoft.com/office/drawing/2014/main" val="20002"/>
                    </a:ext>
                  </a:extLst>
                </a:gridCol>
                <a:gridCol w="563075">
                  <a:extLst>
                    <a:ext uri="{9D8B030D-6E8A-4147-A177-3AD203B41FA5}">
                      <a16:colId xmlns:a16="http://schemas.microsoft.com/office/drawing/2014/main" val="20003"/>
                    </a:ext>
                  </a:extLst>
                </a:gridCol>
              </a:tblGrid>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11</a:t>
                      </a:r>
                      <a:endParaRPr sz="1400" u="none" strike="noStrike" cap="none"/>
                    </a:p>
                  </a:txBody>
                  <a:tcPr marL="91425" marR="91425" marT="91425" marB="91425" anchor="ctr">
                    <a:lnB w="9525" cap="flat" cmpd="sng">
                      <a:solidFill>
                        <a:srgbClr val="9E9E9E"/>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12</a:t>
                      </a:r>
                      <a:endParaRPr sz="1400" u="none" strike="noStrike" cap="none"/>
                    </a:p>
                  </a:txBody>
                  <a:tcPr marL="91425" marR="91425" marT="91425" marB="91425" anchor="ctr">
                    <a:lnB w="9525" cap="flat" cmpd="sng">
                      <a:solidFill>
                        <a:srgbClr val="9E9E9E"/>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13</a:t>
                      </a:r>
                      <a:endParaRPr sz="1400" u="none" strike="noStrike" cap="none"/>
                    </a:p>
                  </a:txBody>
                  <a:tcPr marL="91425" marR="91425" marT="91425" marB="91425" anchor="ctr">
                    <a:lnB w="9525" cap="flat" cmpd="sng">
                      <a:solidFill>
                        <a:srgbClr val="9E9E9E"/>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14</a:t>
                      </a:r>
                      <a:endParaRPr sz="1400" u="none" strike="noStrike" cap="none"/>
                    </a:p>
                  </a:txBody>
                  <a:tcPr marL="91425" marR="91425" marT="91425" marB="91425" anchor="ctr">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21</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22</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23</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24</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31</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32</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33</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34</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41</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42</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43</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44</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aphicFrame>
        <p:nvGraphicFramePr>
          <p:cNvPr id="379" name="Google Shape;379;gf355b988be_0_88"/>
          <p:cNvGraphicFramePr/>
          <p:nvPr/>
        </p:nvGraphicFramePr>
        <p:xfrm>
          <a:off x="266875" y="1788251"/>
          <a:ext cx="3000000" cy="3000000"/>
        </p:xfrm>
        <a:graphic>
          <a:graphicData uri="http://schemas.openxmlformats.org/drawingml/2006/table">
            <a:tbl>
              <a:tblPr>
                <a:noFill/>
                <a:tableStyleId>{2DE93F2B-9322-485D-A26D-9A3057FAE2E9}</a:tableStyleId>
              </a:tblPr>
              <a:tblGrid>
                <a:gridCol w="454375">
                  <a:extLst>
                    <a:ext uri="{9D8B030D-6E8A-4147-A177-3AD203B41FA5}">
                      <a16:colId xmlns:a16="http://schemas.microsoft.com/office/drawing/2014/main" val="20000"/>
                    </a:ext>
                  </a:extLst>
                </a:gridCol>
                <a:gridCol w="454375">
                  <a:extLst>
                    <a:ext uri="{9D8B030D-6E8A-4147-A177-3AD203B41FA5}">
                      <a16:colId xmlns:a16="http://schemas.microsoft.com/office/drawing/2014/main" val="20001"/>
                    </a:ext>
                  </a:extLst>
                </a:gridCol>
                <a:gridCol w="454375">
                  <a:extLst>
                    <a:ext uri="{9D8B030D-6E8A-4147-A177-3AD203B41FA5}">
                      <a16:colId xmlns:a16="http://schemas.microsoft.com/office/drawing/2014/main" val="20002"/>
                    </a:ext>
                  </a:extLst>
                </a:gridCol>
                <a:gridCol w="454375">
                  <a:extLst>
                    <a:ext uri="{9D8B030D-6E8A-4147-A177-3AD203B41FA5}">
                      <a16:colId xmlns:a16="http://schemas.microsoft.com/office/drawing/2014/main" val="20003"/>
                    </a:ext>
                  </a:extLst>
                </a:gridCol>
                <a:gridCol w="454375">
                  <a:extLst>
                    <a:ext uri="{9D8B030D-6E8A-4147-A177-3AD203B41FA5}">
                      <a16:colId xmlns:a16="http://schemas.microsoft.com/office/drawing/2014/main" val="20004"/>
                    </a:ext>
                  </a:extLst>
                </a:gridCol>
                <a:gridCol w="454375">
                  <a:extLst>
                    <a:ext uri="{9D8B030D-6E8A-4147-A177-3AD203B41FA5}">
                      <a16:colId xmlns:a16="http://schemas.microsoft.com/office/drawing/2014/main" val="20005"/>
                    </a:ext>
                  </a:extLst>
                </a:gridCol>
              </a:tblGrid>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extLst>
                  <a:ext uri="{0D108BD9-81ED-4DB2-BD59-A6C34878D82A}">
                    <a16:rowId xmlns:a16="http://schemas.microsoft.com/office/drawing/2014/main" val="10000"/>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extLst>
                  <a:ext uri="{0D108BD9-81ED-4DB2-BD59-A6C34878D82A}">
                    <a16:rowId xmlns:a16="http://schemas.microsoft.com/office/drawing/2014/main" val="10001"/>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extLst>
                  <a:ext uri="{0D108BD9-81ED-4DB2-BD59-A6C34878D82A}">
                    <a16:rowId xmlns:a16="http://schemas.microsoft.com/office/drawing/2014/main" val="10002"/>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extLst>
                  <a:ext uri="{0D108BD9-81ED-4DB2-BD59-A6C34878D82A}">
                    <a16:rowId xmlns:a16="http://schemas.microsoft.com/office/drawing/2014/main" val="10003"/>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extLst>
                  <a:ext uri="{0D108BD9-81ED-4DB2-BD59-A6C34878D82A}">
                    <a16:rowId xmlns:a16="http://schemas.microsoft.com/office/drawing/2014/main" val="10004"/>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extLst>
                  <a:ext uri="{0D108BD9-81ED-4DB2-BD59-A6C34878D82A}">
                    <a16:rowId xmlns:a16="http://schemas.microsoft.com/office/drawing/2014/main" val="10005"/>
                  </a:ext>
                </a:extLst>
              </a:tr>
            </a:tbl>
          </a:graphicData>
        </a:graphic>
      </p:graphicFrame>
      <p:graphicFrame>
        <p:nvGraphicFramePr>
          <p:cNvPr id="380" name="Google Shape;380;gf355b988be_0_88"/>
          <p:cNvGraphicFramePr/>
          <p:nvPr/>
        </p:nvGraphicFramePr>
        <p:xfrm>
          <a:off x="167275" y="1902751"/>
          <a:ext cx="3000000" cy="3000000"/>
        </p:xfrm>
        <a:graphic>
          <a:graphicData uri="http://schemas.openxmlformats.org/drawingml/2006/table">
            <a:tbl>
              <a:tblPr>
                <a:noFill/>
                <a:tableStyleId>{2DE93F2B-9322-485D-A26D-9A3057FAE2E9}</a:tableStyleId>
              </a:tblPr>
              <a:tblGrid>
                <a:gridCol w="454375">
                  <a:extLst>
                    <a:ext uri="{9D8B030D-6E8A-4147-A177-3AD203B41FA5}">
                      <a16:colId xmlns:a16="http://schemas.microsoft.com/office/drawing/2014/main" val="20000"/>
                    </a:ext>
                  </a:extLst>
                </a:gridCol>
                <a:gridCol w="454375">
                  <a:extLst>
                    <a:ext uri="{9D8B030D-6E8A-4147-A177-3AD203B41FA5}">
                      <a16:colId xmlns:a16="http://schemas.microsoft.com/office/drawing/2014/main" val="20001"/>
                    </a:ext>
                  </a:extLst>
                </a:gridCol>
                <a:gridCol w="454375">
                  <a:extLst>
                    <a:ext uri="{9D8B030D-6E8A-4147-A177-3AD203B41FA5}">
                      <a16:colId xmlns:a16="http://schemas.microsoft.com/office/drawing/2014/main" val="20002"/>
                    </a:ext>
                  </a:extLst>
                </a:gridCol>
                <a:gridCol w="454375">
                  <a:extLst>
                    <a:ext uri="{9D8B030D-6E8A-4147-A177-3AD203B41FA5}">
                      <a16:colId xmlns:a16="http://schemas.microsoft.com/office/drawing/2014/main" val="20003"/>
                    </a:ext>
                  </a:extLst>
                </a:gridCol>
                <a:gridCol w="454375">
                  <a:extLst>
                    <a:ext uri="{9D8B030D-6E8A-4147-A177-3AD203B41FA5}">
                      <a16:colId xmlns:a16="http://schemas.microsoft.com/office/drawing/2014/main" val="20004"/>
                    </a:ext>
                  </a:extLst>
                </a:gridCol>
                <a:gridCol w="454375">
                  <a:extLst>
                    <a:ext uri="{9D8B030D-6E8A-4147-A177-3AD203B41FA5}">
                      <a16:colId xmlns:a16="http://schemas.microsoft.com/office/drawing/2014/main" val="20005"/>
                    </a:ext>
                  </a:extLst>
                </a:gridCol>
              </a:tblGrid>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extLst>
                  <a:ext uri="{0D108BD9-81ED-4DB2-BD59-A6C34878D82A}">
                    <a16:rowId xmlns:a16="http://schemas.microsoft.com/office/drawing/2014/main" val="10000"/>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extLst>
                  <a:ext uri="{0D108BD9-81ED-4DB2-BD59-A6C34878D82A}">
                    <a16:rowId xmlns:a16="http://schemas.microsoft.com/office/drawing/2014/main" val="10001"/>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extLst>
                  <a:ext uri="{0D108BD9-81ED-4DB2-BD59-A6C34878D82A}">
                    <a16:rowId xmlns:a16="http://schemas.microsoft.com/office/drawing/2014/main" val="10002"/>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extLst>
                  <a:ext uri="{0D108BD9-81ED-4DB2-BD59-A6C34878D82A}">
                    <a16:rowId xmlns:a16="http://schemas.microsoft.com/office/drawing/2014/main" val="10003"/>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extLst>
                  <a:ext uri="{0D108BD9-81ED-4DB2-BD59-A6C34878D82A}">
                    <a16:rowId xmlns:a16="http://schemas.microsoft.com/office/drawing/2014/main" val="10004"/>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extLst>
                  <a:ext uri="{0D108BD9-81ED-4DB2-BD59-A6C34878D82A}">
                    <a16:rowId xmlns:a16="http://schemas.microsoft.com/office/drawing/2014/main" val="10005"/>
                  </a:ext>
                </a:extLst>
              </a:tr>
            </a:tbl>
          </a:graphicData>
        </a:graphic>
      </p:graphicFrame>
      <p:sp>
        <p:nvSpPr>
          <p:cNvPr id="381" name="Google Shape;381;gf355b988be_0_88"/>
          <p:cNvSpPr txBox="1"/>
          <p:nvPr/>
        </p:nvSpPr>
        <p:spPr>
          <a:xfrm>
            <a:off x="1672950" y="4456800"/>
            <a:ext cx="58017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Montserrat"/>
                <a:ea typeface="Montserrat"/>
                <a:cs typeface="Montserrat"/>
                <a:sym typeface="Montserrat"/>
              </a:rPr>
              <a:t>Los filtros convolucionales siempre tienen la misma cantidad de canales que el volumen de entrada</a:t>
            </a: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aphicFrame>
        <p:nvGraphicFramePr>
          <p:cNvPr id="386" name="Google Shape;386;gf355b988be_0_104"/>
          <p:cNvGraphicFramePr/>
          <p:nvPr/>
        </p:nvGraphicFramePr>
        <p:xfrm>
          <a:off x="386125" y="1696351"/>
          <a:ext cx="3000000" cy="3000000"/>
        </p:xfrm>
        <a:graphic>
          <a:graphicData uri="http://schemas.openxmlformats.org/drawingml/2006/table">
            <a:tbl>
              <a:tblPr>
                <a:noFill/>
                <a:tableStyleId>{2DE93F2B-9322-485D-A26D-9A3057FAE2E9}</a:tableStyleId>
              </a:tblPr>
              <a:tblGrid>
                <a:gridCol w="454375">
                  <a:extLst>
                    <a:ext uri="{9D8B030D-6E8A-4147-A177-3AD203B41FA5}">
                      <a16:colId xmlns:a16="http://schemas.microsoft.com/office/drawing/2014/main" val="20000"/>
                    </a:ext>
                  </a:extLst>
                </a:gridCol>
                <a:gridCol w="454375">
                  <a:extLst>
                    <a:ext uri="{9D8B030D-6E8A-4147-A177-3AD203B41FA5}">
                      <a16:colId xmlns:a16="http://schemas.microsoft.com/office/drawing/2014/main" val="20001"/>
                    </a:ext>
                  </a:extLst>
                </a:gridCol>
                <a:gridCol w="454375">
                  <a:extLst>
                    <a:ext uri="{9D8B030D-6E8A-4147-A177-3AD203B41FA5}">
                      <a16:colId xmlns:a16="http://schemas.microsoft.com/office/drawing/2014/main" val="20002"/>
                    </a:ext>
                  </a:extLst>
                </a:gridCol>
                <a:gridCol w="454375">
                  <a:extLst>
                    <a:ext uri="{9D8B030D-6E8A-4147-A177-3AD203B41FA5}">
                      <a16:colId xmlns:a16="http://schemas.microsoft.com/office/drawing/2014/main" val="20003"/>
                    </a:ext>
                  </a:extLst>
                </a:gridCol>
                <a:gridCol w="454375">
                  <a:extLst>
                    <a:ext uri="{9D8B030D-6E8A-4147-A177-3AD203B41FA5}">
                      <a16:colId xmlns:a16="http://schemas.microsoft.com/office/drawing/2014/main" val="20004"/>
                    </a:ext>
                  </a:extLst>
                </a:gridCol>
                <a:gridCol w="454375">
                  <a:extLst>
                    <a:ext uri="{9D8B030D-6E8A-4147-A177-3AD203B41FA5}">
                      <a16:colId xmlns:a16="http://schemas.microsoft.com/office/drawing/2014/main" val="20005"/>
                    </a:ext>
                  </a:extLst>
                </a:gridCol>
              </a:tblGrid>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extLst>
                  <a:ext uri="{0D108BD9-81ED-4DB2-BD59-A6C34878D82A}">
                    <a16:rowId xmlns:a16="http://schemas.microsoft.com/office/drawing/2014/main" val="10000"/>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extLst>
                  <a:ext uri="{0D108BD9-81ED-4DB2-BD59-A6C34878D82A}">
                    <a16:rowId xmlns:a16="http://schemas.microsoft.com/office/drawing/2014/main" val="10001"/>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extLst>
                  <a:ext uri="{0D108BD9-81ED-4DB2-BD59-A6C34878D82A}">
                    <a16:rowId xmlns:a16="http://schemas.microsoft.com/office/drawing/2014/main" val="10002"/>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extLst>
                  <a:ext uri="{0D108BD9-81ED-4DB2-BD59-A6C34878D82A}">
                    <a16:rowId xmlns:a16="http://schemas.microsoft.com/office/drawing/2014/main" val="10003"/>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extLst>
                  <a:ext uri="{0D108BD9-81ED-4DB2-BD59-A6C34878D82A}">
                    <a16:rowId xmlns:a16="http://schemas.microsoft.com/office/drawing/2014/main" val="10004"/>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extLst>
                  <a:ext uri="{0D108BD9-81ED-4DB2-BD59-A6C34878D82A}">
                    <a16:rowId xmlns:a16="http://schemas.microsoft.com/office/drawing/2014/main" val="10005"/>
                  </a:ext>
                </a:extLst>
              </a:tr>
            </a:tbl>
          </a:graphicData>
        </a:graphic>
      </p:graphicFrame>
      <p:sp>
        <p:nvSpPr>
          <p:cNvPr id="387" name="Google Shape;387;gf355b988be_0_104"/>
          <p:cNvSpPr txBox="1">
            <a:spLocks noGrp="1"/>
          </p:cNvSpPr>
          <p:nvPr>
            <p:ph type="title"/>
          </p:nvPr>
        </p:nvSpPr>
        <p:spPr>
          <a:xfrm>
            <a:off x="729450" y="54027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Volumen de entrada y salida</a:t>
            </a:r>
            <a:endParaRPr>
              <a:latin typeface="Montserrat"/>
              <a:ea typeface="Montserrat"/>
              <a:cs typeface="Montserrat"/>
              <a:sym typeface="Montserrat"/>
            </a:endParaRPr>
          </a:p>
        </p:txBody>
      </p:sp>
      <p:graphicFrame>
        <p:nvGraphicFramePr>
          <p:cNvPr id="388" name="Google Shape;388;gf355b988be_0_104"/>
          <p:cNvGraphicFramePr/>
          <p:nvPr/>
        </p:nvGraphicFramePr>
        <p:xfrm>
          <a:off x="6242950" y="1792888"/>
          <a:ext cx="3000000" cy="3000000"/>
        </p:xfrm>
        <a:graphic>
          <a:graphicData uri="http://schemas.openxmlformats.org/drawingml/2006/table">
            <a:tbl>
              <a:tblPr>
                <a:noFill/>
                <a:tableStyleId>{2DE93F2B-9322-485D-A26D-9A3057FAE2E9}</a:tableStyleId>
              </a:tblPr>
              <a:tblGrid>
                <a:gridCol w="563075">
                  <a:extLst>
                    <a:ext uri="{9D8B030D-6E8A-4147-A177-3AD203B41FA5}">
                      <a16:colId xmlns:a16="http://schemas.microsoft.com/office/drawing/2014/main" val="20000"/>
                    </a:ext>
                  </a:extLst>
                </a:gridCol>
                <a:gridCol w="563075">
                  <a:extLst>
                    <a:ext uri="{9D8B030D-6E8A-4147-A177-3AD203B41FA5}">
                      <a16:colId xmlns:a16="http://schemas.microsoft.com/office/drawing/2014/main" val="20001"/>
                    </a:ext>
                  </a:extLst>
                </a:gridCol>
                <a:gridCol w="563075">
                  <a:extLst>
                    <a:ext uri="{9D8B030D-6E8A-4147-A177-3AD203B41FA5}">
                      <a16:colId xmlns:a16="http://schemas.microsoft.com/office/drawing/2014/main" val="20002"/>
                    </a:ext>
                  </a:extLst>
                </a:gridCol>
                <a:gridCol w="563075">
                  <a:extLst>
                    <a:ext uri="{9D8B030D-6E8A-4147-A177-3AD203B41FA5}">
                      <a16:colId xmlns:a16="http://schemas.microsoft.com/office/drawing/2014/main" val="20003"/>
                    </a:ext>
                  </a:extLst>
                </a:gridCol>
              </a:tblGrid>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a:t>
                      </a:r>
                      <a:endParaRPr sz="1400" u="none" strike="noStrike" cap="none"/>
                    </a:p>
                  </a:txBody>
                  <a:tcPr marL="91425" marR="91425" marT="91425" marB="91425">
                    <a:lnB w="9525" cap="flat" cmpd="sng">
                      <a:solidFill>
                        <a:srgbClr val="9E9E9E"/>
                      </a:solidFill>
                      <a:prstDash val="solid"/>
                      <a:round/>
                      <a:headEnd type="none" w="sm" len="sm"/>
                      <a:tailEnd type="none" w="sm" len="sm"/>
                    </a:lnB>
                    <a:solidFill>
                      <a:srgbClr val="E6913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2</a:t>
                      </a:r>
                      <a:endParaRPr sz="1400" u="none" strike="noStrike" cap="none"/>
                    </a:p>
                  </a:txBody>
                  <a:tcPr marL="91425" marR="91425" marT="91425" marB="91425">
                    <a:lnB w="9525" cap="flat" cmpd="sng">
                      <a:solidFill>
                        <a:srgbClr val="9E9E9E"/>
                      </a:solidFill>
                      <a:prstDash val="solid"/>
                      <a:round/>
                      <a:headEnd type="none" w="sm" len="sm"/>
                      <a:tailEnd type="none" w="sm" len="sm"/>
                    </a:lnB>
                    <a:solidFill>
                      <a:srgbClr val="E6913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3</a:t>
                      </a:r>
                      <a:endParaRPr sz="1400" u="none" strike="noStrike" cap="none"/>
                    </a:p>
                  </a:txBody>
                  <a:tcPr marL="91425" marR="91425" marT="91425" marB="91425">
                    <a:lnB w="9525" cap="flat" cmpd="sng">
                      <a:solidFill>
                        <a:srgbClr val="9E9E9E"/>
                      </a:solidFill>
                      <a:prstDash val="solid"/>
                      <a:round/>
                      <a:headEnd type="none" w="sm" len="sm"/>
                      <a:tailEnd type="none" w="sm" len="sm"/>
                    </a:lnB>
                    <a:solidFill>
                      <a:srgbClr val="E6913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4</a:t>
                      </a:r>
                      <a:endParaRPr sz="1400" u="none" strike="noStrike" cap="none"/>
                    </a:p>
                  </a:txBody>
                  <a:tcPr marL="91425" marR="91425" marT="91425" marB="91425">
                    <a:lnB w="9525" cap="flat" cmpd="sng">
                      <a:solidFill>
                        <a:srgbClr val="9E9E9E"/>
                      </a:solidFill>
                      <a:prstDash val="solid"/>
                      <a:round/>
                      <a:headEnd type="none" w="sm" len="sm"/>
                      <a:tailEnd type="none" w="sm" len="sm"/>
                    </a:lnB>
                    <a:solidFill>
                      <a:srgbClr val="E69138"/>
                    </a:solidFill>
                  </a:tcPr>
                </a:tc>
                <a:extLst>
                  <a:ext uri="{0D108BD9-81ED-4DB2-BD59-A6C34878D82A}">
                    <a16:rowId xmlns:a16="http://schemas.microsoft.com/office/drawing/2014/main" val="10000"/>
                  </a:ext>
                </a:extLst>
              </a:tr>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8</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extLst>
                  <a:ext uri="{0D108BD9-81ED-4DB2-BD59-A6C34878D82A}">
                    <a16:rowId xmlns:a16="http://schemas.microsoft.com/office/drawing/2014/main" val="10001"/>
                  </a:ext>
                </a:extLst>
              </a:tr>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9</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extLst>
                  <a:ext uri="{0D108BD9-81ED-4DB2-BD59-A6C34878D82A}">
                    <a16:rowId xmlns:a16="http://schemas.microsoft.com/office/drawing/2014/main" val="10002"/>
                  </a:ext>
                </a:extLst>
              </a:tr>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extLst>
                  <a:ext uri="{0D108BD9-81ED-4DB2-BD59-A6C34878D82A}">
                    <a16:rowId xmlns:a16="http://schemas.microsoft.com/office/drawing/2014/main" val="10003"/>
                  </a:ext>
                </a:extLst>
              </a:tr>
            </a:tbl>
          </a:graphicData>
        </a:graphic>
      </p:graphicFrame>
      <p:sp>
        <p:nvSpPr>
          <p:cNvPr id="389" name="Google Shape;389;gf355b988be_0_104"/>
          <p:cNvSpPr txBox="1"/>
          <p:nvPr/>
        </p:nvSpPr>
        <p:spPr>
          <a:xfrm>
            <a:off x="3291925" y="2793925"/>
            <a:ext cx="264000" cy="31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Lato"/>
                <a:ea typeface="Lato"/>
                <a:cs typeface="Lato"/>
                <a:sym typeface="Lato"/>
              </a:rPr>
              <a:t>*</a:t>
            </a:r>
            <a:endParaRPr sz="1400" b="0" i="0" u="none" strike="noStrike" cap="none">
              <a:solidFill>
                <a:srgbClr val="000000"/>
              </a:solidFill>
              <a:latin typeface="Lato"/>
              <a:ea typeface="Lato"/>
              <a:cs typeface="Lato"/>
              <a:sym typeface="Lato"/>
            </a:endParaRPr>
          </a:p>
        </p:txBody>
      </p:sp>
      <p:sp>
        <p:nvSpPr>
          <p:cNvPr id="390" name="Google Shape;390;gf355b988be_0_104"/>
          <p:cNvSpPr txBox="1"/>
          <p:nvPr/>
        </p:nvSpPr>
        <p:spPr>
          <a:xfrm>
            <a:off x="5456975" y="2709650"/>
            <a:ext cx="344700" cy="43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Lato"/>
                <a:ea typeface="Lato"/>
                <a:cs typeface="Lato"/>
                <a:sym typeface="Lato"/>
              </a:rPr>
              <a:t>=</a:t>
            </a:r>
            <a:endParaRPr sz="1400" b="0" i="0" u="none" strike="noStrike" cap="none">
              <a:solidFill>
                <a:srgbClr val="000000"/>
              </a:solidFill>
              <a:latin typeface="Lato"/>
              <a:ea typeface="Lato"/>
              <a:cs typeface="Lato"/>
              <a:sym typeface="Lato"/>
            </a:endParaRPr>
          </a:p>
        </p:txBody>
      </p:sp>
      <p:graphicFrame>
        <p:nvGraphicFramePr>
          <p:cNvPr id="391" name="Google Shape;391;gf355b988be_0_104"/>
          <p:cNvGraphicFramePr/>
          <p:nvPr/>
        </p:nvGraphicFramePr>
        <p:xfrm>
          <a:off x="6083500" y="1930963"/>
          <a:ext cx="3000000" cy="3000000"/>
        </p:xfrm>
        <a:graphic>
          <a:graphicData uri="http://schemas.openxmlformats.org/drawingml/2006/table">
            <a:tbl>
              <a:tblPr>
                <a:noFill/>
                <a:tableStyleId>{2DE93F2B-9322-485D-A26D-9A3057FAE2E9}</a:tableStyleId>
              </a:tblPr>
              <a:tblGrid>
                <a:gridCol w="563075">
                  <a:extLst>
                    <a:ext uri="{9D8B030D-6E8A-4147-A177-3AD203B41FA5}">
                      <a16:colId xmlns:a16="http://schemas.microsoft.com/office/drawing/2014/main" val="20000"/>
                    </a:ext>
                  </a:extLst>
                </a:gridCol>
                <a:gridCol w="563075">
                  <a:extLst>
                    <a:ext uri="{9D8B030D-6E8A-4147-A177-3AD203B41FA5}">
                      <a16:colId xmlns:a16="http://schemas.microsoft.com/office/drawing/2014/main" val="20001"/>
                    </a:ext>
                  </a:extLst>
                </a:gridCol>
                <a:gridCol w="563075">
                  <a:extLst>
                    <a:ext uri="{9D8B030D-6E8A-4147-A177-3AD203B41FA5}">
                      <a16:colId xmlns:a16="http://schemas.microsoft.com/office/drawing/2014/main" val="20002"/>
                    </a:ext>
                  </a:extLst>
                </a:gridCol>
                <a:gridCol w="563075">
                  <a:extLst>
                    <a:ext uri="{9D8B030D-6E8A-4147-A177-3AD203B41FA5}">
                      <a16:colId xmlns:a16="http://schemas.microsoft.com/office/drawing/2014/main" val="20003"/>
                    </a:ext>
                  </a:extLst>
                </a:gridCol>
              </a:tblGrid>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11</a:t>
                      </a:r>
                      <a:endParaRPr sz="1400" u="none" strike="noStrike" cap="none"/>
                    </a:p>
                  </a:txBody>
                  <a:tcPr marL="91425" marR="91425" marT="91425" marB="91425" anchor="ctr">
                    <a:lnB w="9525" cap="flat" cmpd="sng">
                      <a:solidFill>
                        <a:srgbClr val="9E9E9E"/>
                      </a:solidFill>
                      <a:prstDash val="solid"/>
                      <a:round/>
                      <a:headEnd type="none" w="sm" len="sm"/>
                      <a:tailEnd type="none" w="sm" len="sm"/>
                    </a:lnB>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12</a:t>
                      </a:r>
                      <a:endParaRPr sz="1400" u="none" strike="noStrike" cap="none"/>
                    </a:p>
                  </a:txBody>
                  <a:tcPr marL="91425" marR="91425" marT="91425" marB="91425" anchor="ctr">
                    <a:lnB w="9525" cap="flat" cmpd="sng">
                      <a:solidFill>
                        <a:srgbClr val="9E9E9E"/>
                      </a:solidFill>
                      <a:prstDash val="solid"/>
                      <a:round/>
                      <a:headEnd type="none" w="sm" len="sm"/>
                      <a:tailEnd type="none" w="sm" len="sm"/>
                    </a:lnB>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13</a:t>
                      </a:r>
                      <a:endParaRPr sz="1400" u="none" strike="noStrike" cap="none"/>
                    </a:p>
                  </a:txBody>
                  <a:tcPr marL="91425" marR="91425" marT="91425" marB="91425" anchor="ctr">
                    <a:lnB w="9525" cap="flat" cmpd="sng">
                      <a:solidFill>
                        <a:srgbClr val="9E9E9E"/>
                      </a:solidFill>
                      <a:prstDash val="solid"/>
                      <a:round/>
                      <a:headEnd type="none" w="sm" len="sm"/>
                      <a:tailEnd type="none" w="sm" len="sm"/>
                    </a:lnB>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14</a:t>
                      </a:r>
                      <a:endParaRPr sz="1400" u="none" strike="noStrike" cap="none"/>
                    </a:p>
                  </a:txBody>
                  <a:tcPr marL="91425" marR="91425" marT="91425" marB="91425" anchor="ctr">
                    <a:lnB w="9525" cap="flat" cmpd="sng">
                      <a:solidFill>
                        <a:srgbClr val="9E9E9E"/>
                      </a:solidFill>
                      <a:prstDash val="solid"/>
                      <a:round/>
                      <a:headEnd type="none" w="sm" len="sm"/>
                      <a:tailEnd type="none" w="sm" len="sm"/>
                    </a:lnB>
                    <a:solidFill>
                      <a:srgbClr val="1A9988"/>
                    </a:solidFill>
                  </a:tcPr>
                </a:tc>
                <a:extLst>
                  <a:ext uri="{0D108BD9-81ED-4DB2-BD59-A6C34878D82A}">
                    <a16:rowId xmlns:a16="http://schemas.microsoft.com/office/drawing/2014/main" val="10000"/>
                  </a:ext>
                </a:extLst>
              </a:tr>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21</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22</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23</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24</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1A9988"/>
                    </a:solidFill>
                  </a:tcPr>
                </a:tc>
                <a:extLst>
                  <a:ext uri="{0D108BD9-81ED-4DB2-BD59-A6C34878D82A}">
                    <a16:rowId xmlns:a16="http://schemas.microsoft.com/office/drawing/2014/main" val="10001"/>
                  </a:ext>
                </a:extLst>
              </a:tr>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31</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32</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33</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34</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1A9988"/>
                    </a:solidFill>
                  </a:tcPr>
                </a:tc>
                <a:extLst>
                  <a:ext uri="{0D108BD9-81ED-4DB2-BD59-A6C34878D82A}">
                    <a16:rowId xmlns:a16="http://schemas.microsoft.com/office/drawing/2014/main" val="10002"/>
                  </a:ext>
                </a:extLst>
              </a:tr>
              <a:tr h="5115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41</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42</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43</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z</a:t>
                      </a:r>
                      <a:r>
                        <a:rPr lang="es" sz="1400" u="none" strike="noStrike" cap="none" baseline="-25000"/>
                        <a:t>44</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1A9988"/>
                    </a:solidFill>
                  </a:tcPr>
                </a:tc>
                <a:extLst>
                  <a:ext uri="{0D108BD9-81ED-4DB2-BD59-A6C34878D82A}">
                    <a16:rowId xmlns:a16="http://schemas.microsoft.com/office/drawing/2014/main" val="10003"/>
                  </a:ext>
                </a:extLst>
              </a:tr>
            </a:tbl>
          </a:graphicData>
        </a:graphic>
      </p:graphicFrame>
      <p:graphicFrame>
        <p:nvGraphicFramePr>
          <p:cNvPr id="392" name="Google Shape;392;gf355b988be_0_104"/>
          <p:cNvGraphicFramePr/>
          <p:nvPr/>
        </p:nvGraphicFramePr>
        <p:xfrm>
          <a:off x="266875" y="1788251"/>
          <a:ext cx="3000000" cy="3000000"/>
        </p:xfrm>
        <a:graphic>
          <a:graphicData uri="http://schemas.openxmlformats.org/drawingml/2006/table">
            <a:tbl>
              <a:tblPr>
                <a:noFill/>
                <a:tableStyleId>{2DE93F2B-9322-485D-A26D-9A3057FAE2E9}</a:tableStyleId>
              </a:tblPr>
              <a:tblGrid>
                <a:gridCol w="454375">
                  <a:extLst>
                    <a:ext uri="{9D8B030D-6E8A-4147-A177-3AD203B41FA5}">
                      <a16:colId xmlns:a16="http://schemas.microsoft.com/office/drawing/2014/main" val="20000"/>
                    </a:ext>
                  </a:extLst>
                </a:gridCol>
                <a:gridCol w="454375">
                  <a:extLst>
                    <a:ext uri="{9D8B030D-6E8A-4147-A177-3AD203B41FA5}">
                      <a16:colId xmlns:a16="http://schemas.microsoft.com/office/drawing/2014/main" val="20001"/>
                    </a:ext>
                  </a:extLst>
                </a:gridCol>
                <a:gridCol w="454375">
                  <a:extLst>
                    <a:ext uri="{9D8B030D-6E8A-4147-A177-3AD203B41FA5}">
                      <a16:colId xmlns:a16="http://schemas.microsoft.com/office/drawing/2014/main" val="20002"/>
                    </a:ext>
                  </a:extLst>
                </a:gridCol>
                <a:gridCol w="454375">
                  <a:extLst>
                    <a:ext uri="{9D8B030D-6E8A-4147-A177-3AD203B41FA5}">
                      <a16:colId xmlns:a16="http://schemas.microsoft.com/office/drawing/2014/main" val="20003"/>
                    </a:ext>
                  </a:extLst>
                </a:gridCol>
                <a:gridCol w="454375">
                  <a:extLst>
                    <a:ext uri="{9D8B030D-6E8A-4147-A177-3AD203B41FA5}">
                      <a16:colId xmlns:a16="http://schemas.microsoft.com/office/drawing/2014/main" val="20004"/>
                    </a:ext>
                  </a:extLst>
                </a:gridCol>
                <a:gridCol w="454375">
                  <a:extLst>
                    <a:ext uri="{9D8B030D-6E8A-4147-A177-3AD203B41FA5}">
                      <a16:colId xmlns:a16="http://schemas.microsoft.com/office/drawing/2014/main" val="20005"/>
                    </a:ext>
                  </a:extLst>
                </a:gridCol>
              </a:tblGrid>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extLst>
                  <a:ext uri="{0D108BD9-81ED-4DB2-BD59-A6C34878D82A}">
                    <a16:rowId xmlns:a16="http://schemas.microsoft.com/office/drawing/2014/main" val="10000"/>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extLst>
                  <a:ext uri="{0D108BD9-81ED-4DB2-BD59-A6C34878D82A}">
                    <a16:rowId xmlns:a16="http://schemas.microsoft.com/office/drawing/2014/main" val="10001"/>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extLst>
                  <a:ext uri="{0D108BD9-81ED-4DB2-BD59-A6C34878D82A}">
                    <a16:rowId xmlns:a16="http://schemas.microsoft.com/office/drawing/2014/main" val="10002"/>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extLst>
                  <a:ext uri="{0D108BD9-81ED-4DB2-BD59-A6C34878D82A}">
                    <a16:rowId xmlns:a16="http://schemas.microsoft.com/office/drawing/2014/main" val="10003"/>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extLst>
                  <a:ext uri="{0D108BD9-81ED-4DB2-BD59-A6C34878D82A}">
                    <a16:rowId xmlns:a16="http://schemas.microsoft.com/office/drawing/2014/main" val="10004"/>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3C47D"/>
                    </a:solidFill>
                  </a:tcPr>
                </a:tc>
                <a:extLst>
                  <a:ext uri="{0D108BD9-81ED-4DB2-BD59-A6C34878D82A}">
                    <a16:rowId xmlns:a16="http://schemas.microsoft.com/office/drawing/2014/main" val="10005"/>
                  </a:ext>
                </a:extLst>
              </a:tr>
            </a:tbl>
          </a:graphicData>
        </a:graphic>
      </p:graphicFrame>
      <p:graphicFrame>
        <p:nvGraphicFramePr>
          <p:cNvPr id="393" name="Google Shape;393;gf355b988be_0_104"/>
          <p:cNvGraphicFramePr/>
          <p:nvPr/>
        </p:nvGraphicFramePr>
        <p:xfrm>
          <a:off x="167275" y="1902751"/>
          <a:ext cx="3000000" cy="3000000"/>
        </p:xfrm>
        <a:graphic>
          <a:graphicData uri="http://schemas.openxmlformats.org/drawingml/2006/table">
            <a:tbl>
              <a:tblPr>
                <a:noFill/>
                <a:tableStyleId>{2DE93F2B-9322-485D-A26D-9A3057FAE2E9}</a:tableStyleId>
              </a:tblPr>
              <a:tblGrid>
                <a:gridCol w="454375">
                  <a:extLst>
                    <a:ext uri="{9D8B030D-6E8A-4147-A177-3AD203B41FA5}">
                      <a16:colId xmlns:a16="http://schemas.microsoft.com/office/drawing/2014/main" val="20000"/>
                    </a:ext>
                  </a:extLst>
                </a:gridCol>
                <a:gridCol w="454375">
                  <a:extLst>
                    <a:ext uri="{9D8B030D-6E8A-4147-A177-3AD203B41FA5}">
                      <a16:colId xmlns:a16="http://schemas.microsoft.com/office/drawing/2014/main" val="20001"/>
                    </a:ext>
                  </a:extLst>
                </a:gridCol>
                <a:gridCol w="454375">
                  <a:extLst>
                    <a:ext uri="{9D8B030D-6E8A-4147-A177-3AD203B41FA5}">
                      <a16:colId xmlns:a16="http://schemas.microsoft.com/office/drawing/2014/main" val="20002"/>
                    </a:ext>
                  </a:extLst>
                </a:gridCol>
                <a:gridCol w="454375">
                  <a:extLst>
                    <a:ext uri="{9D8B030D-6E8A-4147-A177-3AD203B41FA5}">
                      <a16:colId xmlns:a16="http://schemas.microsoft.com/office/drawing/2014/main" val="20003"/>
                    </a:ext>
                  </a:extLst>
                </a:gridCol>
                <a:gridCol w="454375">
                  <a:extLst>
                    <a:ext uri="{9D8B030D-6E8A-4147-A177-3AD203B41FA5}">
                      <a16:colId xmlns:a16="http://schemas.microsoft.com/office/drawing/2014/main" val="20004"/>
                    </a:ext>
                  </a:extLst>
                </a:gridCol>
                <a:gridCol w="454375">
                  <a:extLst>
                    <a:ext uri="{9D8B030D-6E8A-4147-A177-3AD203B41FA5}">
                      <a16:colId xmlns:a16="http://schemas.microsoft.com/office/drawing/2014/main" val="20005"/>
                    </a:ext>
                  </a:extLst>
                </a:gridCol>
              </a:tblGrid>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extLst>
                  <a:ext uri="{0D108BD9-81ED-4DB2-BD59-A6C34878D82A}">
                    <a16:rowId xmlns:a16="http://schemas.microsoft.com/office/drawing/2014/main" val="10000"/>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extLst>
                  <a:ext uri="{0D108BD9-81ED-4DB2-BD59-A6C34878D82A}">
                    <a16:rowId xmlns:a16="http://schemas.microsoft.com/office/drawing/2014/main" val="10001"/>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extLst>
                  <a:ext uri="{0D108BD9-81ED-4DB2-BD59-A6C34878D82A}">
                    <a16:rowId xmlns:a16="http://schemas.microsoft.com/office/drawing/2014/main" val="10002"/>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extLst>
                  <a:ext uri="{0D108BD9-81ED-4DB2-BD59-A6C34878D82A}">
                    <a16:rowId xmlns:a16="http://schemas.microsoft.com/office/drawing/2014/main" val="10003"/>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extLst>
                  <a:ext uri="{0D108BD9-81ED-4DB2-BD59-A6C34878D82A}">
                    <a16:rowId xmlns:a16="http://schemas.microsoft.com/office/drawing/2014/main" val="10004"/>
                  </a:ext>
                </a:extLst>
              </a:tr>
              <a:tr h="3896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9999"/>
                    </a:solidFill>
                  </a:tcPr>
                </a:tc>
                <a:extLst>
                  <a:ext uri="{0D108BD9-81ED-4DB2-BD59-A6C34878D82A}">
                    <a16:rowId xmlns:a16="http://schemas.microsoft.com/office/drawing/2014/main" val="10005"/>
                  </a:ext>
                </a:extLst>
              </a:tr>
            </a:tbl>
          </a:graphicData>
        </a:graphic>
      </p:graphicFrame>
      <p:sp>
        <p:nvSpPr>
          <p:cNvPr id="394" name="Google Shape;394;gf355b988be_0_104"/>
          <p:cNvSpPr txBox="1"/>
          <p:nvPr/>
        </p:nvSpPr>
        <p:spPr>
          <a:xfrm>
            <a:off x="283925" y="4476625"/>
            <a:ext cx="27264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Montserrat"/>
                <a:ea typeface="Montserrat"/>
                <a:cs typeface="Montserrat"/>
                <a:sym typeface="Montserrat"/>
              </a:rPr>
              <a:t>6 x 6 x 3</a:t>
            </a:r>
            <a:endParaRPr sz="1400" b="0" i="0" u="none" strike="noStrike" cap="none">
              <a:solidFill>
                <a:srgbClr val="000000"/>
              </a:solidFill>
              <a:latin typeface="Montserrat"/>
              <a:ea typeface="Montserrat"/>
              <a:cs typeface="Montserrat"/>
              <a:sym typeface="Montserrat"/>
            </a:endParaRPr>
          </a:p>
        </p:txBody>
      </p:sp>
      <p:sp>
        <p:nvSpPr>
          <p:cNvPr id="395" name="Google Shape;395;gf355b988be_0_104"/>
          <p:cNvSpPr txBox="1"/>
          <p:nvPr/>
        </p:nvSpPr>
        <p:spPr>
          <a:xfrm>
            <a:off x="3552250" y="4635100"/>
            <a:ext cx="17364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Montserrat"/>
                <a:ea typeface="Montserrat"/>
                <a:cs typeface="Montserrat"/>
                <a:sym typeface="Montserrat"/>
              </a:rPr>
              <a:t>3 x 3 x 3 x 2 </a:t>
            </a:r>
            <a:endParaRPr sz="1400" b="0" i="0" u="none" strike="noStrike" cap="none">
              <a:solidFill>
                <a:srgbClr val="000000"/>
              </a:solidFill>
              <a:latin typeface="Montserrat"/>
              <a:ea typeface="Montserrat"/>
              <a:cs typeface="Montserrat"/>
              <a:sym typeface="Montserrat"/>
            </a:endParaRPr>
          </a:p>
        </p:txBody>
      </p:sp>
      <p:sp>
        <p:nvSpPr>
          <p:cNvPr id="396" name="Google Shape;396;gf355b988be_0_104"/>
          <p:cNvSpPr txBox="1"/>
          <p:nvPr/>
        </p:nvSpPr>
        <p:spPr>
          <a:xfrm>
            <a:off x="6252750" y="4245525"/>
            <a:ext cx="21987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Montserrat"/>
                <a:ea typeface="Montserrat"/>
                <a:cs typeface="Montserrat"/>
                <a:sym typeface="Montserrat"/>
              </a:rPr>
              <a:t>4 x 4 x 2</a:t>
            </a:r>
            <a:endParaRPr sz="1400" b="0" i="0" u="none" strike="noStrike" cap="none">
              <a:solidFill>
                <a:srgbClr val="000000"/>
              </a:solidFill>
              <a:latin typeface="Montserrat"/>
              <a:ea typeface="Montserrat"/>
              <a:cs typeface="Montserrat"/>
              <a:sym typeface="Montserrat"/>
            </a:endParaRPr>
          </a:p>
        </p:txBody>
      </p:sp>
      <p:graphicFrame>
        <p:nvGraphicFramePr>
          <p:cNvPr id="397" name="Google Shape;397;gf355b988be_0_104"/>
          <p:cNvGraphicFramePr/>
          <p:nvPr/>
        </p:nvGraphicFramePr>
        <p:xfrm>
          <a:off x="3930662" y="1429177"/>
          <a:ext cx="3000000" cy="3000000"/>
        </p:xfrm>
        <a:graphic>
          <a:graphicData uri="http://schemas.openxmlformats.org/drawingml/2006/table">
            <a:tbl>
              <a:tblPr>
                <a:noFill/>
                <a:tableStyleId>{2DE93F2B-9322-485D-A26D-9A3057FAE2E9}</a:tableStyleId>
              </a:tblPr>
              <a:tblGrid>
                <a:gridCol w="422650">
                  <a:extLst>
                    <a:ext uri="{9D8B030D-6E8A-4147-A177-3AD203B41FA5}">
                      <a16:colId xmlns:a16="http://schemas.microsoft.com/office/drawing/2014/main" val="20000"/>
                    </a:ext>
                  </a:extLst>
                </a:gridCol>
                <a:gridCol w="422650">
                  <a:extLst>
                    <a:ext uri="{9D8B030D-6E8A-4147-A177-3AD203B41FA5}">
                      <a16:colId xmlns:a16="http://schemas.microsoft.com/office/drawing/2014/main" val="20001"/>
                    </a:ext>
                  </a:extLst>
                </a:gridCol>
                <a:gridCol w="422650">
                  <a:extLst>
                    <a:ext uri="{9D8B030D-6E8A-4147-A177-3AD203B41FA5}">
                      <a16:colId xmlns:a16="http://schemas.microsoft.com/office/drawing/2014/main" val="20002"/>
                    </a:ext>
                  </a:extLst>
                </a:gridCol>
              </a:tblGrid>
              <a:tr h="32840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1</a:t>
                      </a:r>
                      <a:endParaRPr sz="1400" u="none" strike="noStrike" cap="none" baseline="-25000"/>
                    </a:p>
                  </a:txBody>
                  <a:tcPr marL="91425" marR="91425" marT="91425" marB="91425">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2</a:t>
                      </a:r>
                      <a:endParaRPr sz="1400" u="none" strike="noStrike" cap="none"/>
                    </a:p>
                  </a:txBody>
                  <a:tcPr marL="91425" marR="91425" marT="91425" marB="91425">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3</a:t>
                      </a:r>
                      <a:endParaRPr sz="1400" u="none" strike="noStrike" cap="none"/>
                    </a:p>
                  </a:txBody>
                  <a:tcPr marL="91425" marR="91425" marT="91425" marB="91425">
                    <a:solidFill>
                      <a:srgbClr val="1A9988"/>
                    </a:solidFill>
                  </a:tcPr>
                </a:tc>
                <a:extLst>
                  <a:ext uri="{0D108BD9-81ED-4DB2-BD59-A6C34878D82A}">
                    <a16:rowId xmlns:a16="http://schemas.microsoft.com/office/drawing/2014/main" val="10000"/>
                  </a:ext>
                </a:extLst>
              </a:tr>
              <a:tr h="3191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4</a:t>
                      </a:r>
                      <a:endParaRPr sz="1400" u="none" strike="noStrike" cap="none"/>
                    </a:p>
                  </a:txBody>
                  <a:tcPr marL="91425" marR="91425" marT="91425" marB="91425">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5</a:t>
                      </a:r>
                      <a:endParaRPr sz="1400" u="none" strike="noStrike" cap="none"/>
                    </a:p>
                  </a:txBody>
                  <a:tcPr marL="91425" marR="91425" marT="91425" marB="91425">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6</a:t>
                      </a:r>
                      <a:endParaRPr sz="1400" u="none" strike="noStrike" cap="none"/>
                    </a:p>
                  </a:txBody>
                  <a:tcPr marL="91425" marR="91425" marT="91425" marB="91425">
                    <a:solidFill>
                      <a:srgbClr val="1A9988"/>
                    </a:solidFill>
                  </a:tcPr>
                </a:tc>
                <a:extLst>
                  <a:ext uri="{0D108BD9-81ED-4DB2-BD59-A6C34878D82A}">
                    <a16:rowId xmlns:a16="http://schemas.microsoft.com/office/drawing/2014/main" val="10001"/>
                  </a:ext>
                </a:extLst>
              </a:tr>
              <a:tr h="3191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7</a:t>
                      </a:r>
                      <a:endParaRPr sz="1400" u="none" strike="noStrike" cap="none"/>
                    </a:p>
                  </a:txBody>
                  <a:tcPr marL="91425" marR="91425" marT="91425" marB="91425">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8</a:t>
                      </a:r>
                      <a:endParaRPr sz="1400" u="none" strike="noStrike" cap="none"/>
                    </a:p>
                  </a:txBody>
                  <a:tcPr marL="91425" marR="91425" marT="91425" marB="91425">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9</a:t>
                      </a:r>
                      <a:endParaRPr sz="1400" u="none" strike="noStrike" cap="none"/>
                    </a:p>
                  </a:txBody>
                  <a:tcPr marL="91425" marR="91425" marT="91425" marB="91425">
                    <a:solidFill>
                      <a:srgbClr val="1A9988"/>
                    </a:solidFill>
                  </a:tcPr>
                </a:tc>
                <a:extLst>
                  <a:ext uri="{0D108BD9-81ED-4DB2-BD59-A6C34878D82A}">
                    <a16:rowId xmlns:a16="http://schemas.microsoft.com/office/drawing/2014/main" val="10002"/>
                  </a:ext>
                </a:extLst>
              </a:tr>
            </a:tbl>
          </a:graphicData>
        </a:graphic>
      </p:graphicFrame>
      <p:graphicFrame>
        <p:nvGraphicFramePr>
          <p:cNvPr id="398" name="Google Shape;398;gf355b988be_0_104"/>
          <p:cNvGraphicFramePr/>
          <p:nvPr/>
        </p:nvGraphicFramePr>
        <p:xfrm>
          <a:off x="3844712" y="1512729"/>
          <a:ext cx="3000000" cy="3000000"/>
        </p:xfrm>
        <a:graphic>
          <a:graphicData uri="http://schemas.openxmlformats.org/drawingml/2006/table">
            <a:tbl>
              <a:tblPr>
                <a:noFill/>
                <a:tableStyleId>{2DE93F2B-9322-485D-A26D-9A3057FAE2E9}</a:tableStyleId>
              </a:tblPr>
              <a:tblGrid>
                <a:gridCol w="422650">
                  <a:extLst>
                    <a:ext uri="{9D8B030D-6E8A-4147-A177-3AD203B41FA5}">
                      <a16:colId xmlns:a16="http://schemas.microsoft.com/office/drawing/2014/main" val="20000"/>
                    </a:ext>
                  </a:extLst>
                </a:gridCol>
                <a:gridCol w="422650">
                  <a:extLst>
                    <a:ext uri="{9D8B030D-6E8A-4147-A177-3AD203B41FA5}">
                      <a16:colId xmlns:a16="http://schemas.microsoft.com/office/drawing/2014/main" val="20001"/>
                    </a:ext>
                  </a:extLst>
                </a:gridCol>
                <a:gridCol w="422650">
                  <a:extLst>
                    <a:ext uri="{9D8B030D-6E8A-4147-A177-3AD203B41FA5}">
                      <a16:colId xmlns:a16="http://schemas.microsoft.com/office/drawing/2014/main" val="20002"/>
                    </a:ext>
                  </a:extLst>
                </a:gridCol>
              </a:tblGrid>
              <a:tr h="32840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1</a:t>
                      </a:r>
                      <a:endParaRPr sz="1400" u="none" strike="noStrike" cap="none" baseline="-25000"/>
                    </a:p>
                  </a:txBody>
                  <a:tcPr marL="91425" marR="91425" marT="91425" marB="91425">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2</a:t>
                      </a:r>
                      <a:endParaRPr sz="1400" u="none" strike="noStrike" cap="none"/>
                    </a:p>
                  </a:txBody>
                  <a:tcPr marL="91425" marR="91425" marT="91425" marB="91425">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3</a:t>
                      </a:r>
                      <a:endParaRPr sz="1400" u="none" strike="noStrike" cap="none"/>
                    </a:p>
                  </a:txBody>
                  <a:tcPr marL="91425" marR="91425" marT="91425" marB="91425">
                    <a:solidFill>
                      <a:srgbClr val="1A9988"/>
                    </a:solidFill>
                  </a:tcPr>
                </a:tc>
                <a:extLst>
                  <a:ext uri="{0D108BD9-81ED-4DB2-BD59-A6C34878D82A}">
                    <a16:rowId xmlns:a16="http://schemas.microsoft.com/office/drawing/2014/main" val="10000"/>
                  </a:ext>
                </a:extLst>
              </a:tr>
              <a:tr h="3191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4</a:t>
                      </a:r>
                      <a:endParaRPr sz="1400" u="none" strike="noStrike" cap="none"/>
                    </a:p>
                  </a:txBody>
                  <a:tcPr marL="91425" marR="91425" marT="91425" marB="91425">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5</a:t>
                      </a:r>
                      <a:endParaRPr sz="1400" u="none" strike="noStrike" cap="none"/>
                    </a:p>
                  </a:txBody>
                  <a:tcPr marL="91425" marR="91425" marT="91425" marB="91425">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6</a:t>
                      </a:r>
                      <a:endParaRPr sz="1400" u="none" strike="noStrike" cap="none"/>
                    </a:p>
                  </a:txBody>
                  <a:tcPr marL="91425" marR="91425" marT="91425" marB="91425">
                    <a:solidFill>
                      <a:srgbClr val="1A9988"/>
                    </a:solidFill>
                  </a:tcPr>
                </a:tc>
                <a:extLst>
                  <a:ext uri="{0D108BD9-81ED-4DB2-BD59-A6C34878D82A}">
                    <a16:rowId xmlns:a16="http://schemas.microsoft.com/office/drawing/2014/main" val="10001"/>
                  </a:ext>
                </a:extLst>
              </a:tr>
              <a:tr h="3191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7</a:t>
                      </a:r>
                      <a:endParaRPr sz="1400" u="none" strike="noStrike" cap="none"/>
                    </a:p>
                  </a:txBody>
                  <a:tcPr marL="91425" marR="91425" marT="91425" marB="91425">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8</a:t>
                      </a:r>
                      <a:endParaRPr sz="1400" u="none" strike="noStrike" cap="none"/>
                    </a:p>
                  </a:txBody>
                  <a:tcPr marL="91425" marR="91425" marT="91425" marB="91425">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9</a:t>
                      </a:r>
                      <a:endParaRPr sz="1400" u="none" strike="noStrike" cap="none"/>
                    </a:p>
                  </a:txBody>
                  <a:tcPr marL="91425" marR="91425" marT="91425" marB="91425">
                    <a:solidFill>
                      <a:srgbClr val="1A9988"/>
                    </a:solidFill>
                  </a:tcPr>
                </a:tc>
                <a:extLst>
                  <a:ext uri="{0D108BD9-81ED-4DB2-BD59-A6C34878D82A}">
                    <a16:rowId xmlns:a16="http://schemas.microsoft.com/office/drawing/2014/main" val="10002"/>
                  </a:ext>
                </a:extLst>
              </a:tr>
            </a:tbl>
          </a:graphicData>
        </a:graphic>
      </p:graphicFrame>
      <p:graphicFrame>
        <p:nvGraphicFramePr>
          <p:cNvPr id="399" name="Google Shape;399;gf355b988be_0_104"/>
          <p:cNvGraphicFramePr/>
          <p:nvPr/>
        </p:nvGraphicFramePr>
        <p:xfrm>
          <a:off x="3758762" y="1599219"/>
          <a:ext cx="3000000" cy="3000000"/>
        </p:xfrm>
        <a:graphic>
          <a:graphicData uri="http://schemas.openxmlformats.org/drawingml/2006/table">
            <a:tbl>
              <a:tblPr>
                <a:noFill/>
                <a:tableStyleId>{2DE93F2B-9322-485D-A26D-9A3057FAE2E9}</a:tableStyleId>
              </a:tblPr>
              <a:tblGrid>
                <a:gridCol w="422650">
                  <a:extLst>
                    <a:ext uri="{9D8B030D-6E8A-4147-A177-3AD203B41FA5}">
                      <a16:colId xmlns:a16="http://schemas.microsoft.com/office/drawing/2014/main" val="20000"/>
                    </a:ext>
                  </a:extLst>
                </a:gridCol>
                <a:gridCol w="422650">
                  <a:extLst>
                    <a:ext uri="{9D8B030D-6E8A-4147-A177-3AD203B41FA5}">
                      <a16:colId xmlns:a16="http://schemas.microsoft.com/office/drawing/2014/main" val="20001"/>
                    </a:ext>
                  </a:extLst>
                </a:gridCol>
                <a:gridCol w="422650">
                  <a:extLst>
                    <a:ext uri="{9D8B030D-6E8A-4147-A177-3AD203B41FA5}">
                      <a16:colId xmlns:a16="http://schemas.microsoft.com/office/drawing/2014/main" val="20002"/>
                    </a:ext>
                  </a:extLst>
                </a:gridCol>
              </a:tblGrid>
              <a:tr h="393275">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11</a:t>
                      </a:r>
                      <a:endParaRPr sz="1200" u="none" strike="noStrike" cap="none" baseline="-25000">
                        <a:latin typeface="Arial"/>
                        <a:ea typeface="Arial"/>
                        <a:cs typeface="Arial"/>
                        <a:sym typeface="Arial"/>
                      </a:endParaRPr>
                    </a:p>
                  </a:txBody>
                  <a:tcPr marL="91425" marR="91425" marT="91425" marB="91425" anchor="ctr">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12</a:t>
                      </a:r>
                      <a:endParaRPr sz="1200" b="0" u="none" strike="noStrike" cap="none">
                        <a:latin typeface="Arial"/>
                        <a:ea typeface="Arial"/>
                        <a:cs typeface="Arial"/>
                        <a:sym typeface="Arial"/>
                      </a:endParaRPr>
                    </a:p>
                  </a:txBody>
                  <a:tcPr marL="91425" marR="91425" marT="91425" marB="91425" anchor="ctr">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13</a:t>
                      </a:r>
                      <a:endParaRPr sz="1200" u="none" strike="noStrike" cap="none">
                        <a:latin typeface="Arial"/>
                        <a:ea typeface="Arial"/>
                        <a:cs typeface="Arial"/>
                        <a:sym typeface="Arial"/>
                      </a:endParaRPr>
                    </a:p>
                  </a:txBody>
                  <a:tcPr marL="91425" marR="91425" marT="91425" marB="91425" anchor="ctr">
                    <a:solidFill>
                      <a:srgbClr val="1A9988"/>
                    </a:solidFill>
                  </a:tcPr>
                </a:tc>
                <a:extLst>
                  <a:ext uri="{0D108BD9-81ED-4DB2-BD59-A6C34878D82A}">
                    <a16:rowId xmlns:a16="http://schemas.microsoft.com/office/drawing/2014/main" val="10000"/>
                  </a:ext>
                </a:extLst>
              </a:tr>
              <a:tr h="393275">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21</a:t>
                      </a:r>
                      <a:endParaRPr sz="1200" u="none" strike="noStrike" cap="none" baseline="-25000">
                        <a:latin typeface="Arial"/>
                        <a:ea typeface="Arial"/>
                        <a:cs typeface="Arial"/>
                        <a:sym typeface="Arial"/>
                      </a:endParaRPr>
                    </a:p>
                  </a:txBody>
                  <a:tcPr marL="91425" marR="91425" marT="91425" marB="91425" anchor="ctr">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22</a:t>
                      </a:r>
                      <a:endParaRPr sz="1200" b="0" u="none" strike="noStrike" cap="none">
                        <a:latin typeface="Arial"/>
                        <a:ea typeface="Arial"/>
                        <a:cs typeface="Arial"/>
                        <a:sym typeface="Arial"/>
                      </a:endParaRPr>
                    </a:p>
                  </a:txBody>
                  <a:tcPr marL="91425" marR="91425" marT="91425" marB="91425" anchor="ctr">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23</a:t>
                      </a:r>
                      <a:endParaRPr sz="1200" u="none" strike="noStrike" cap="none">
                        <a:latin typeface="Arial"/>
                        <a:ea typeface="Arial"/>
                        <a:cs typeface="Arial"/>
                        <a:sym typeface="Arial"/>
                      </a:endParaRPr>
                    </a:p>
                  </a:txBody>
                  <a:tcPr marL="91425" marR="91425" marT="91425" marB="91425" anchor="ctr">
                    <a:solidFill>
                      <a:srgbClr val="1A9988"/>
                    </a:solidFill>
                  </a:tcPr>
                </a:tc>
                <a:extLst>
                  <a:ext uri="{0D108BD9-81ED-4DB2-BD59-A6C34878D82A}">
                    <a16:rowId xmlns:a16="http://schemas.microsoft.com/office/drawing/2014/main" val="10001"/>
                  </a:ext>
                </a:extLst>
              </a:tr>
              <a:tr h="393275">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31</a:t>
                      </a:r>
                      <a:endParaRPr sz="1200" u="none" strike="noStrike" cap="none" baseline="-25000">
                        <a:latin typeface="Arial"/>
                        <a:ea typeface="Arial"/>
                        <a:cs typeface="Arial"/>
                        <a:sym typeface="Arial"/>
                      </a:endParaRPr>
                    </a:p>
                  </a:txBody>
                  <a:tcPr marL="91425" marR="91425" marT="91425" marB="91425" anchor="ctr">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32</a:t>
                      </a:r>
                      <a:endParaRPr sz="1200" b="0" u="none" strike="noStrike" cap="none">
                        <a:latin typeface="Arial"/>
                        <a:ea typeface="Arial"/>
                        <a:cs typeface="Arial"/>
                        <a:sym typeface="Arial"/>
                      </a:endParaRPr>
                    </a:p>
                  </a:txBody>
                  <a:tcPr marL="91425" marR="91425" marT="91425" marB="91425" anchor="ctr">
                    <a:solidFill>
                      <a:srgbClr val="1A998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33</a:t>
                      </a:r>
                      <a:endParaRPr sz="1200" u="none" strike="noStrike" cap="none">
                        <a:latin typeface="Arial"/>
                        <a:ea typeface="Arial"/>
                        <a:cs typeface="Arial"/>
                        <a:sym typeface="Arial"/>
                      </a:endParaRPr>
                    </a:p>
                  </a:txBody>
                  <a:tcPr marL="91425" marR="91425" marT="91425" marB="91425" anchor="ctr">
                    <a:solidFill>
                      <a:srgbClr val="1A9988"/>
                    </a:solidFill>
                  </a:tcPr>
                </a:tc>
                <a:extLst>
                  <a:ext uri="{0D108BD9-81ED-4DB2-BD59-A6C34878D82A}">
                    <a16:rowId xmlns:a16="http://schemas.microsoft.com/office/drawing/2014/main" val="10002"/>
                  </a:ext>
                </a:extLst>
              </a:tr>
            </a:tbl>
          </a:graphicData>
        </a:graphic>
      </p:graphicFrame>
      <p:graphicFrame>
        <p:nvGraphicFramePr>
          <p:cNvPr id="400" name="Google Shape;400;gf355b988be_0_104"/>
          <p:cNvGraphicFramePr/>
          <p:nvPr/>
        </p:nvGraphicFramePr>
        <p:xfrm>
          <a:off x="3908337" y="3086953"/>
          <a:ext cx="3000000" cy="3000000"/>
        </p:xfrm>
        <a:graphic>
          <a:graphicData uri="http://schemas.openxmlformats.org/drawingml/2006/table">
            <a:tbl>
              <a:tblPr>
                <a:noFill/>
                <a:tableStyleId>{2DE93F2B-9322-485D-A26D-9A3057FAE2E9}</a:tableStyleId>
              </a:tblPr>
              <a:tblGrid>
                <a:gridCol w="422650">
                  <a:extLst>
                    <a:ext uri="{9D8B030D-6E8A-4147-A177-3AD203B41FA5}">
                      <a16:colId xmlns:a16="http://schemas.microsoft.com/office/drawing/2014/main" val="20000"/>
                    </a:ext>
                  </a:extLst>
                </a:gridCol>
                <a:gridCol w="422650">
                  <a:extLst>
                    <a:ext uri="{9D8B030D-6E8A-4147-A177-3AD203B41FA5}">
                      <a16:colId xmlns:a16="http://schemas.microsoft.com/office/drawing/2014/main" val="20001"/>
                    </a:ext>
                  </a:extLst>
                </a:gridCol>
                <a:gridCol w="422650">
                  <a:extLst>
                    <a:ext uri="{9D8B030D-6E8A-4147-A177-3AD203B41FA5}">
                      <a16:colId xmlns:a16="http://schemas.microsoft.com/office/drawing/2014/main" val="20002"/>
                    </a:ext>
                  </a:extLst>
                </a:gridCol>
              </a:tblGrid>
              <a:tr h="32840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1</a:t>
                      </a:r>
                      <a:endParaRPr sz="1400" u="none" strike="noStrike" cap="none" baseline="-25000"/>
                    </a:p>
                  </a:txBody>
                  <a:tcPr marL="91425" marR="91425" marT="91425" marB="91425">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2</a:t>
                      </a:r>
                      <a:endParaRPr sz="1400" u="none" strike="noStrike" cap="none"/>
                    </a:p>
                  </a:txBody>
                  <a:tcPr marL="91425" marR="91425" marT="91425" marB="91425">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3</a:t>
                      </a:r>
                      <a:endParaRPr sz="1400" u="none" strike="noStrike" cap="none"/>
                    </a:p>
                  </a:txBody>
                  <a:tcPr marL="91425" marR="91425" marT="91425" marB="91425">
                    <a:solidFill>
                      <a:srgbClr val="FF955A"/>
                    </a:solidFill>
                  </a:tcPr>
                </a:tc>
                <a:extLst>
                  <a:ext uri="{0D108BD9-81ED-4DB2-BD59-A6C34878D82A}">
                    <a16:rowId xmlns:a16="http://schemas.microsoft.com/office/drawing/2014/main" val="10000"/>
                  </a:ext>
                </a:extLst>
              </a:tr>
              <a:tr h="3191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4</a:t>
                      </a:r>
                      <a:endParaRPr sz="1400" u="none" strike="noStrike" cap="none"/>
                    </a:p>
                  </a:txBody>
                  <a:tcPr marL="91425" marR="91425" marT="91425" marB="91425">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5</a:t>
                      </a:r>
                      <a:endParaRPr sz="1400" u="none" strike="noStrike" cap="none"/>
                    </a:p>
                  </a:txBody>
                  <a:tcPr marL="91425" marR="91425" marT="91425" marB="91425">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6</a:t>
                      </a:r>
                      <a:endParaRPr sz="1400" u="none" strike="noStrike" cap="none"/>
                    </a:p>
                  </a:txBody>
                  <a:tcPr marL="91425" marR="91425" marT="91425" marB="91425">
                    <a:solidFill>
                      <a:srgbClr val="FF955A"/>
                    </a:solidFill>
                  </a:tcPr>
                </a:tc>
                <a:extLst>
                  <a:ext uri="{0D108BD9-81ED-4DB2-BD59-A6C34878D82A}">
                    <a16:rowId xmlns:a16="http://schemas.microsoft.com/office/drawing/2014/main" val="10001"/>
                  </a:ext>
                </a:extLst>
              </a:tr>
              <a:tr h="3191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7</a:t>
                      </a:r>
                      <a:endParaRPr sz="1400" u="none" strike="noStrike" cap="none"/>
                    </a:p>
                  </a:txBody>
                  <a:tcPr marL="91425" marR="91425" marT="91425" marB="91425">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8</a:t>
                      </a:r>
                      <a:endParaRPr sz="1400" u="none" strike="noStrike" cap="none"/>
                    </a:p>
                  </a:txBody>
                  <a:tcPr marL="91425" marR="91425" marT="91425" marB="91425">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9</a:t>
                      </a:r>
                      <a:endParaRPr sz="1400" u="none" strike="noStrike" cap="none"/>
                    </a:p>
                  </a:txBody>
                  <a:tcPr marL="91425" marR="91425" marT="91425" marB="91425">
                    <a:solidFill>
                      <a:srgbClr val="FF955A"/>
                    </a:solidFill>
                  </a:tcPr>
                </a:tc>
                <a:extLst>
                  <a:ext uri="{0D108BD9-81ED-4DB2-BD59-A6C34878D82A}">
                    <a16:rowId xmlns:a16="http://schemas.microsoft.com/office/drawing/2014/main" val="10002"/>
                  </a:ext>
                </a:extLst>
              </a:tr>
            </a:tbl>
          </a:graphicData>
        </a:graphic>
      </p:graphicFrame>
      <p:graphicFrame>
        <p:nvGraphicFramePr>
          <p:cNvPr id="401" name="Google Shape;401;gf355b988be_0_104"/>
          <p:cNvGraphicFramePr/>
          <p:nvPr/>
        </p:nvGraphicFramePr>
        <p:xfrm>
          <a:off x="3812594" y="3164673"/>
          <a:ext cx="3000000" cy="3000000"/>
        </p:xfrm>
        <a:graphic>
          <a:graphicData uri="http://schemas.openxmlformats.org/drawingml/2006/table">
            <a:tbl>
              <a:tblPr>
                <a:noFill/>
                <a:tableStyleId>{2DE93F2B-9322-485D-A26D-9A3057FAE2E9}</a:tableStyleId>
              </a:tblPr>
              <a:tblGrid>
                <a:gridCol w="422650">
                  <a:extLst>
                    <a:ext uri="{9D8B030D-6E8A-4147-A177-3AD203B41FA5}">
                      <a16:colId xmlns:a16="http://schemas.microsoft.com/office/drawing/2014/main" val="20000"/>
                    </a:ext>
                  </a:extLst>
                </a:gridCol>
                <a:gridCol w="422650">
                  <a:extLst>
                    <a:ext uri="{9D8B030D-6E8A-4147-A177-3AD203B41FA5}">
                      <a16:colId xmlns:a16="http://schemas.microsoft.com/office/drawing/2014/main" val="20001"/>
                    </a:ext>
                  </a:extLst>
                </a:gridCol>
                <a:gridCol w="422650">
                  <a:extLst>
                    <a:ext uri="{9D8B030D-6E8A-4147-A177-3AD203B41FA5}">
                      <a16:colId xmlns:a16="http://schemas.microsoft.com/office/drawing/2014/main" val="20002"/>
                    </a:ext>
                  </a:extLst>
                </a:gridCol>
              </a:tblGrid>
              <a:tr h="32840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1</a:t>
                      </a:r>
                      <a:endParaRPr sz="1400" u="none" strike="noStrike" cap="none" baseline="-25000"/>
                    </a:p>
                  </a:txBody>
                  <a:tcPr marL="91425" marR="91425" marT="91425" marB="91425">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2</a:t>
                      </a:r>
                      <a:endParaRPr sz="1400" u="none" strike="noStrike" cap="none"/>
                    </a:p>
                  </a:txBody>
                  <a:tcPr marL="91425" marR="91425" marT="91425" marB="91425">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3</a:t>
                      </a:r>
                      <a:endParaRPr sz="1400" u="none" strike="noStrike" cap="none"/>
                    </a:p>
                  </a:txBody>
                  <a:tcPr marL="91425" marR="91425" marT="91425" marB="91425">
                    <a:solidFill>
                      <a:srgbClr val="FF955A"/>
                    </a:solidFill>
                  </a:tcPr>
                </a:tc>
                <a:extLst>
                  <a:ext uri="{0D108BD9-81ED-4DB2-BD59-A6C34878D82A}">
                    <a16:rowId xmlns:a16="http://schemas.microsoft.com/office/drawing/2014/main" val="10000"/>
                  </a:ext>
                </a:extLst>
              </a:tr>
              <a:tr h="3191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4</a:t>
                      </a:r>
                      <a:endParaRPr sz="1400" u="none" strike="noStrike" cap="none"/>
                    </a:p>
                  </a:txBody>
                  <a:tcPr marL="91425" marR="91425" marT="91425" marB="91425">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5</a:t>
                      </a:r>
                      <a:endParaRPr sz="1400" u="none" strike="noStrike" cap="none"/>
                    </a:p>
                  </a:txBody>
                  <a:tcPr marL="91425" marR="91425" marT="91425" marB="91425">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6</a:t>
                      </a:r>
                      <a:endParaRPr sz="1400" u="none" strike="noStrike" cap="none"/>
                    </a:p>
                  </a:txBody>
                  <a:tcPr marL="91425" marR="91425" marT="91425" marB="91425">
                    <a:solidFill>
                      <a:srgbClr val="FF955A"/>
                    </a:solidFill>
                  </a:tcPr>
                </a:tc>
                <a:extLst>
                  <a:ext uri="{0D108BD9-81ED-4DB2-BD59-A6C34878D82A}">
                    <a16:rowId xmlns:a16="http://schemas.microsoft.com/office/drawing/2014/main" val="10001"/>
                  </a:ext>
                </a:extLst>
              </a:tr>
              <a:tr h="3191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7</a:t>
                      </a:r>
                      <a:endParaRPr sz="1400" u="none" strike="noStrike" cap="none"/>
                    </a:p>
                  </a:txBody>
                  <a:tcPr marL="91425" marR="91425" marT="91425" marB="91425">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8</a:t>
                      </a:r>
                      <a:endParaRPr sz="1400" u="none" strike="noStrike" cap="none"/>
                    </a:p>
                  </a:txBody>
                  <a:tcPr marL="91425" marR="91425" marT="91425" marB="91425">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w</a:t>
                      </a:r>
                      <a:r>
                        <a:rPr lang="es" sz="1400" u="none" strike="noStrike" cap="none" baseline="-25000"/>
                        <a:t>9</a:t>
                      </a:r>
                      <a:endParaRPr sz="1400" u="none" strike="noStrike" cap="none"/>
                    </a:p>
                  </a:txBody>
                  <a:tcPr marL="91425" marR="91425" marT="91425" marB="91425">
                    <a:solidFill>
                      <a:srgbClr val="FF955A"/>
                    </a:solidFill>
                  </a:tcPr>
                </a:tc>
                <a:extLst>
                  <a:ext uri="{0D108BD9-81ED-4DB2-BD59-A6C34878D82A}">
                    <a16:rowId xmlns:a16="http://schemas.microsoft.com/office/drawing/2014/main" val="10002"/>
                  </a:ext>
                </a:extLst>
              </a:tr>
            </a:tbl>
          </a:graphicData>
        </a:graphic>
      </p:graphicFrame>
      <p:graphicFrame>
        <p:nvGraphicFramePr>
          <p:cNvPr id="402" name="Google Shape;402;gf355b988be_0_104"/>
          <p:cNvGraphicFramePr/>
          <p:nvPr/>
        </p:nvGraphicFramePr>
        <p:xfrm>
          <a:off x="3736437" y="3256995"/>
          <a:ext cx="3000000" cy="3000000"/>
        </p:xfrm>
        <a:graphic>
          <a:graphicData uri="http://schemas.openxmlformats.org/drawingml/2006/table">
            <a:tbl>
              <a:tblPr>
                <a:noFill/>
                <a:tableStyleId>{2DE93F2B-9322-485D-A26D-9A3057FAE2E9}</a:tableStyleId>
              </a:tblPr>
              <a:tblGrid>
                <a:gridCol w="422650">
                  <a:extLst>
                    <a:ext uri="{9D8B030D-6E8A-4147-A177-3AD203B41FA5}">
                      <a16:colId xmlns:a16="http://schemas.microsoft.com/office/drawing/2014/main" val="20000"/>
                    </a:ext>
                  </a:extLst>
                </a:gridCol>
                <a:gridCol w="422650">
                  <a:extLst>
                    <a:ext uri="{9D8B030D-6E8A-4147-A177-3AD203B41FA5}">
                      <a16:colId xmlns:a16="http://schemas.microsoft.com/office/drawing/2014/main" val="20001"/>
                    </a:ext>
                  </a:extLst>
                </a:gridCol>
                <a:gridCol w="422650">
                  <a:extLst>
                    <a:ext uri="{9D8B030D-6E8A-4147-A177-3AD203B41FA5}">
                      <a16:colId xmlns:a16="http://schemas.microsoft.com/office/drawing/2014/main" val="20002"/>
                    </a:ext>
                  </a:extLst>
                </a:gridCol>
              </a:tblGrid>
              <a:tr h="391350">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11</a:t>
                      </a:r>
                      <a:endParaRPr sz="1200" u="none" strike="noStrike" cap="none" baseline="-25000">
                        <a:latin typeface="Arial"/>
                        <a:ea typeface="Arial"/>
                        <a:cs typeface="Arial"/>
                        <a:sym typeface="Arial"/>
                      </a:endParaRPr>
                    </a:p>
                  </a:txBody>
                  <a:tcPr marL="91425" marR="91425" marT="91425" marB="91425" anchor="ctr">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12</a:t>
                      </a:r>
                      <a:endParaRPr sz="1200" b="0" u="none" strike="noStrike" cap="none">
                        <a:latin typeface="Arial"/>
                        <a:ea typeface="Arial"/>
                        <a:cs typeface="Arial"/>
                        <a:sym typeface="Arial"/>
                      </a:endParaRPr>
                    </a:p>
                  </a:txBody>
                  <a:tcPr marL="91425" marR="91425" marT="91425" marB="91425" anchor="ctr">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13</a:t>
                      </a:r>
                      <a:endParaRPr sz="1200" u="none" strike="noStrike" cap="none">
                        <a:latin typeface="Arial"/>
                        <a:ea typeface="Arial"/>
                        <a:cs typeface="Arial"/>
                        <a:sym typeface="Arial"/>
                      </a:endParaRPr>
                    </a:p>
                  </a:txBody>
                  <a:tcPr marL="91425" marR="91425" marT="91425" marB="91425" anchor="ctr">
                    <a:solidFill>
                      <a:srgbClr val="FF955A"/>
                    </a:solidFill>
                  </a:tcPr>
                </a:tc>
                <a:extLst>
                  <a:ext uri="{0D108BD9-81ED-4DB2-BD59-A6C34878D82A}">
                    <a16:rowId xmlns:a16="http://schemas.microsoft.com/office/drawing/2014/main" val="10000"/>
                  </a:ext>
                </a:extLst>
              </a:tr>
              <a:tr h="391350">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21</a:t>
                      </a:r>
                      <a:endParaRPr sz="1200" u="none" strike="noStrike" cap="none" baseline="-25000">
                        <a:latin typeface="Arial"/>
                        <a:ea typeface="Arial"/>
                        <a:cs typeface="Arial"/>
                        <a:sym typeface="Arial"/>
                      </a:endParaRPr>
                    </a:p>
                  </a:txBody>
                  <a:tcPr marL="91425" marR="91425" marT="91425" marB="91425" anchor="ctr">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22</a:t>
                      </a:r>
                      <a:endParaRPr sz="1200" b="0" u="none" strike="noStrike" cap="none">
                        <a:latin typeface="Arial"/>
                        <a:ea typeface="Arial"/>
                        <a:cs typeface="Arial"/>
                        <a:sym typeface="Arial"/>
                      </a:endParaRPr>
                    </a:p>
                  </a:txBody>
                  <a:tcPr marL="91425" marR="91425" marT="91425" marB="91425" anchor="ctr">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23</a:t>
                      </a:r>
                      <a:endParaRPr sz="1200" u="none" strike="noStrike" cap="none">
                        <a:latin typeface="Arial"/>
                        <a:ea typeface="Arial"/>
                        <a:cs typeface="Arial"/>
                        <a:sym typeface="Arial"/>
                      </a:endParaRPr>
                    </a:p>
                  </a:txBody>
                  <a:tcPr marL="91425" marR="91425" marT="91425" marB="91425" anchor="ctr">
                    <a:solidFill>
                      <a:srgbClr val="FF955A"/>
                    </a:solidFill>
                  </a:tcPr>
                </a:tc>
                <a:extLst>
                  <a:ext uri="{0D108BD9-81ED-4DB2-BD59-A6C34878D82A}">
                    <a16:rowId xmlns:a16="http://schemas.microsoft.com/office/drawing/2014/main" val="10001"/>
                  </a:ext>
                </a:extLst>
              </a:tr>
              <a:tr h="391350">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31</a:t>
                      </a:r>
                      <a:endParaRPr sz="1200" u="none" strike="noStrike" cap="none" baseline="-25000">
                        <a:latin typeface="Arial"/>
                        <a:ea typeface="Arial"/>
                        <a:cs typeface="Arial"/>
                        <a:sym typeface="Arial"/>
                      </a:endParaRPr>
                    </a:p>
                  </a:txBody>
                  <a:tcPr marL="91425" marR="91425" marT="91425" marB="91425" anchor="ctr">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32</a:t>
                      </a:r>
                      <a:endParaRPr sz="1200" b="0" u="none" strike="noStrike" cap="none">
                        <a:latin typeface="Arial"/>
                        <a:ea typeface="Arial"/>
                        <a:cs typeface="Arial"/>
                        <a:sym typeface="Arial"/>
                      </a:endParaRPr>
                    </a:p>
                  </a:txBody>
                  <a:tcPr marL="91425" marR="91425" marT="91425" marB="91425" anchor="ctr">
                    <a:solidFill>
                      <a:srgbClr val="FF955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200" u="none" strike="noStrike" cap="none">
                          <a:latin typeface="Arial"/>
                          <a:ea typeface="Arial"/>
                          <a:cs typeface="Arial"/>
                          <a:sym typeface="Arial"/>
                        </a:rPr>
                        <a:t>w</a:t>
                      </a:r>
                      <a:r>
                        <a:rPr lang="es" sz="1200" u="none" strike="noStrike" cap="none" baseline="-25000">
                          <a:latin typeface="Arial"/>
                          <a:ea typeface="Arial"/>
                          <a:cs typeface="Arial"/>
                          <a:sym typeface="Arial"/>
                        </a:rPr>
                        <a:t>33</a:t>
                      </a:r>
                      <a:endParaRPr sz="1200" u="none" strike="noStrike" cap="none">
                        <a:latin typeface="Arial"/>
                        <a:ea typeface="Arial"/>
                        <a:cs typeface="Arial"/>
                        <a:sym typeface="Arial"/>
                      </a:endParaRPr>
                    </a:p>
                  </a:txBody>
                  <a:tcPr marL="91425" marR="91425" marT="91425" marB="91425" anchor="ctr">
                    <a:solidFill>
                      <a:srgbClr val="FF955A"/>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28"/>
          <p:cNvSpPr txBox="1">
            <a:spLocks noGrp="1"/>
          </p:cNvSpPr>
          <p:nvPr>
            <p:ph type="title"/>
          </p:nvPr>
        </p:nvSpPr>
        <p:spPr>
          <a:xfrm>
            <a:off x="520925" y="669900"/>
            <a:ext cx="3493500" cy="58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sz="1800">
                <a:latin typeface="Montserrat"/>
                <a:ea typeface="Montserrat"/>
                <a:cs typeface="Montserrat"/>
                <a:sym typeface="Montserrat"/>
              </a:rPr>
              <a:t>Resumen dimensiones</a:t>
            </a:r>
            <a:endParaRPr sz="1800">
              <a:latin typeface="Montserrat"/>
              <a:ea typeface="Montserrat"/>
              <a:cs typeface="Montserrat"/>
              <a:sym typeface="Montserrat"/>
            </a:endParaRPr>
          </a:p>
        </p:txBody>
      </p:sp>
      <p:pic>
        <p:nvPicPr>
          <p:cNvPr id="408" name="Google Shape;408;p28"/>
          <p:cNvPicPr preferRelativeResize="0"/>
          <p:nvPr/>
        </p:nvPicPr>
        <p:blipFill rotWithShape="1">
          <a:blip r:embed="rId3">
            <a:alphaModFix/>
          </a:blip>
          <a:srcRect/>
          <a:stretch/>
        </p:blipFill>
        <p:spPr>
          <a:xfrm>
            <a:off x="4228575" y="562400"/>
            <a:ext cx="4850124" cy="4018701"/>
          </a:xfrm>
          <a:prstGeom prst="rect">
            <a:avLst/>
          </a:prstGeom>
          <a:noFill/>
          <a:ln>
            <a:noFill/>
          </a:ln>
        </p:spPr>
      </p:pic>
      <mc:AlternateContent xmlns:mc="http://schemas.openxmlformats.org/markup-compatibility/2006">
        <mc:Choice xmlns:a14="http://schemas.microsoft.com/office/drawing/2010/main" Requires="a14">
          <p:sp>
            <p:nvSpPr>
              <p:cNvPr id="2" name="CuadroTexto 1"/>
              <p:cNvSpPr txBox="1"/>
              <p:nvPr/>
            </p:nvSpPr>
            <p:spPr>
              <a:xfrm>
                <a:off x="168267" y="1251000"/>
                <a:ext cx="3953233" cy="3948004"/>
              </a:xfrm>
              <a:prstGeom prst="rect">
                <a:avLst/>
              </a:prstGeom>
              <a:noFill/>
            </p:spPr>
            <p:txBody>
              <a:bodyPr wrap="square" rtlCol="0">
                <a:spAutoFit/>
              </a:bodyPr>
              <a:lstStyle/>
              <a:p>
                <a:pPr algn="just"/>
                <a:r>
                  <a:rPr lang="es-AR" sz="1200" dirty="0" smtClean="0">
                    <a:latin typeface="Montserrat" panose="020B0604020202020204" charset="0"/>
                  </a:rPr>
                  <a:t>Dado un volumen de entrada </a:t>
                </a:r>
                <a14:m>
                  <m:oMath xmlns:m="http://schemas.openxmlformats.org/officeDocument/2006/math">
                    <m:r>
                      <a:rPr lang="es-AR" sz="1200" b="1" i="1" smtClean="0">
                        <a:latin typeface="Cambria Math" panose="02040503050406030204" pitchFamily="18" charset="0"/>
                      </a:rPr>
                      <m:t>𝒏</m:t>
                    </m:r>
                    <m:r>
                      <a:rPr lang="es-AR" sz="1200" b="1" i="1" smtClean="0">
                        <a:latin typeface="Cambria Math" panose="02040503050406030204" pitchFamily="18" charset="0"/>
                        <a:ea typeface="Cambria Math" panose="02040503050406030204" pitchFamily="18" charset="0"/>
                      </a:rPr>
                      <m:t>×</m:t>
                    </m:r>
                    <m:r>
                      <a:rPr lang="es-AR" sz="1200" b="1" i="1" smtClean="0">
                        <a:latin typeface="Cambria Math" panose="02040503050406030204" pitchFamily="18" charset="0"/>
                        <a:ea typeface="Cambria Math" panose="02040503050406030204" pitchFamily="18" charset="0"/>
                      </a:rPr>
                      <m:t>𝒏</m:t>
                    </m:r>
                    <m:r>
                      <a:rPr lang="es-AR" sz="1200" b="1" i="1" smtClean="0">
                        <a:latin typeface="Cambria Math" panose="02040503050406030204" pitchFamily="18" charset="0"/>
                        <a:ea typeface="Cambria Math" panose="02040503050406030204" pitchFamily="18" charset="0"/>
                      </a:rPr>
                      <m:t>×</m:t>
                    </m:r>
                    <m:sSub>
                      <m:sSubPr>
                        <m:ctrlPr>
                          <a:rPr lang="es-AR" sz="1200" b="1" i="1" smtClean="0">
                            <a:latin typeface="Cambria Math" panose="02040503050406030204" pitchFamily="18" charset="0"/>
                            <a:ea typeface="Cambria Math" panose="02040503050406030204" pitchFamily="18" charset="0"/>
                          </a:rPr>
                        </m:ctrlPr>
                      </m:sSubPr>
                      <m:e>
                        <m:r>
                          <a:rPr lang="es-AR" sz="1200" b="1" i="1" smtClean="0">
                            <a:latin typeface="Cambria Math" panose="02040503050406030204" pitchFamily="18" charset="0"/>
                            <a:ea typeface="Cambria Math" panose="02040503050406030204" pitchFamily="18" charset="0"/>
                          </a:rPr>
                          <m:t>𝒏</m:t>
                        </m:r>
                      </m:e>
                      <m:sub>
                        <m:r>
                          <a:rPr lang="es-AR" sz="1200" b="1" i="1" smtClean="0">
                            <a:latin typeface="Cambria Math" panose="02040503050406030204" pitchFamily="18" charset="0"/>
                            <a:ea typeface="Cambria Math" panose="02040503050406030204" pitchFamily="18" charset="0"/>
                          </a:rPr>
                          <m:t>𝑪</m:t>
                        </m:r>
                      </m:sub>
                    </m:sSub>
                  </m:oMath>
                </a14:m>
                <a:r>
                  <a:rPr lang="es-AR" sz="1200" dirty="0" smtClean="0">
                    <a:latin typeface="Montserrat" panose="020B0604020202020204" charset="0"/>
                  </a:rPr>
                  <a:t> y una capa de </a:t>
                </a:r>
                <a14:m>
                  <m:oMath xmlns:m="http://schemas.openxmlformats.org/officeDocument/2006/math">
                    <m:sSub>
                      <m:sSubPr>
                        <m:ctrlPr>
                          <a:rPr lang="es-AR" sz="1200" b="1" i="1" smtClean="0">
                            <a:latin typeface="Cambria Math" panose="02040503050406030204" pitchFamily="18" charset="0"/>
                          </a:rPr>
                        </m:ctrlPr>
                      </m:sSubPr>
                      <m:e>
                        <m:r>
                          <a:rPr lang="es-AR" sz="1200" b="1" i="1" smtClean="0">
                            <a:latin typeface="Cambria Math" panose="02040503050406030204" pitchFamily="18" charset="0"/>
                          </a:rPr>
                          <m:t>𝒏</m:t>
                        </m:r>
                      </m:e>
                      <m:sub>
                        <m:r>
                          <a:rPr lang="es-AR" sz="1200" b="1" i="1" smtClean="0">
                            <a:latin typeface="Cambria Math" panose="02040503050406030204" pitchFamily="18" charset="0"/>
                          </a:rPr>
                          <m:t>𝒇</m:t>
                        </m:r>
                      </m:sub>
                    </m:sSub>
                  </m:oMath>
                </a14:m>
                <a:r>
                  <a:rPr lang="es-AR" sz="1200" dirty="0" smtClean="0">
                    <a:latin typeface="Montserrat" panose="020B0604020202020204" charset="0"/>
                  </a:rPr>
                  <a:t> filtros de </a:t>
                </a:r>
                <a14:m>
                  <m:oMath xmlns:m="http://schemas.openxmlformats.org/officeDocument/2006/math">
                    <m:r>
                      <a:rPr lang="es-AR" sz="1200" b="1" i="1" smtClean="0">
                        <a:latin typeface="Cambria Math" panose="02040503050406030204" pitchFamily="18" charset="0"/>
                      </a:rPr>
                      <m:t>𝒇</m:t>
                    </m:r>
                    <m:r>
                      <a:rPr lang="es-AR" sz="1200" b="1" i="1" smtClean="0">
                        <a:latin typeface="Cambria Math" panose="02040503050406030204" pitchFamily="18" charset="0"/>
                        <a:ea typeface="Cambria Math" panose="02040503050406030204" pitchFamily="18" charset="0"/>
                      </a:rPr>
                      <m:t>×</m:t>
                    </m:r>
                    <m:r>
                      <a:rPr lang="es-AR" sz="1200" b="1" i="1" smtClean="0">
                        <a:latin typeface="Cambria Math" panose="02040503050406030204" pitchFamily="18" charset="0"/>
                        <a:ea typeface="Cambria Math" panose="02040503050406030204" pitchFamily="18" charset="0"/>
                      </a:rPr>
                      <m:t>𝒇</m:t>
                    </m:r>
                    <m:r>
                      <a:rPr lang="es-AR" sz="1200" b="1" i="1" smtClean="0">
                        <a:latin typeface="Cambria Math" panose="02040503050406030204" pitchFamily="18" charset="0"/>
                        <a:ea typeface="Cambria Math" panose="02040503050406030204" pitchFamily="18" charset="0"/>
                      </a:rPr>
                      <m:t>×</m:t>
                    </m:r>
                    <m:sSub>
                      <m:sSubPr>
                        <m:ctrlPr>
                          <a:rPr lang="es-AR" sz="1200" b="1" i="1" smtClean="0">
                            <a:latin typeface="Cambria Math" panose="02040503050406030204" pitchFamily="18" charset="0"/>
                            <a:ea typeface="Cambria Math" panose="02040503050406030204" pitchFamily="18" charset="0"/>
                          </a:rPr>
                        </m:ctrlPr>
                      </m:sSubPr>
                      <m:e>
                        <m:r>
                          <a:rPr lang="es-AR" sz="1200" b="1" i="1" smtClean="0">
                            <a:latin typeface="Cambria Math" panose="02040503050406030204" pitchFamily="18" charset="0"/>
                            <a:ea typeface="Cambria Math" panose="02040503050406030204" pitchFamily="18" charset="0"/>
                          </a:rPr>
                          <m:t>𝒏</m:t>
                        </m:r>
                      </m:e>
                      <m:sub>
                        <m:r>
                          <a:rPr lang="es-AR" sz="1200" b="1" i="1" smtClean="0">
                            <a:latin typeface="Cambria Math" panose="02040503050406030204" pitchFamily="18" charset="0"/>
                            <a:ea typeface="Cambria Math" panose="02040503050406030204" pitchFamily="18" charset="0"/>
                          </a:rPr>
                          <m:t>𝑪</m:t>
                        </m:r>
                      </m:sub>
                    </m:sSub>
                  </m:oMath>
                </a14:m>
                <a:r>
                  <a:rPr lang="es-AR" sz="1200" dirty="0" smtClean="0">
                    <a:latin typeface="Montserrat" panose="020B0604020202020204" charset="0"/>
                  </a:rPr>
                  <a:t>, las dimensiones del volumen de salida de la capa convolucional serán:</a:t>
                </a:r>
              </a:p>
              <a:p>
                <a:pPr algn="just"/>
                <a:endParaRPr lang="es-AR" sz="1200" dirty="0">
                  <a:latin typeface="Montserrat" panose="020B0604020202020204" charset="0"/>
                </a:endParaRPr>
              </a:p>
              <a:p>
                <a:pPr algn="just"/>
                <a14:m>
                  <m:oMathPara xmlns:m="http://schemas.openxmlformats.org/officeDocument/2006/math">
                    <m:oMathParaPr>
                      <m:jc m:val="centerGroup"/>
                    </m:oMathParaPr>
                    <m:oMath xmlns:m="http://schemas.openxmlformats.org/officeDocument/2006/math">
                      <m:d>
                        <m:dPr>
                          <m:begChr m:val="⌊"/>
                          <m:endChr m:val="⌋"/>
                          <m:ctrlPr>
                            <a:rPr lang="es-AR" sz="1200" b="1" i="1" smtClean="0">
                              <a:latin typeface="Cambria Math" panose="02040503050406030204" pitchFamily="18" charset="0"/>
                            </a:rPr>
                          </m:ctrlPr>
                        </m:dPr>
                        <m:e>
                          <m:d>
                            <m:dPr>
                              <m:ctrlPr>
                                <a:rPr lang="es-AR" sz="1200" b="1" i="1" smtClean="0">
                                  <a:latin typeface="Cambria Math" panose="02040503050406030204" pitchFamily="18" charset="0"/>
                                </a:rPr>
                              </m:ctrlPr>
                            </m:dPr>
                            <m:e>
                              <m:d>
                                <m:dPr>
                                  <m:ctrlPr>
                                    <a:rPr lang="es-AR" sz="1200" b="1" i="1" smtClean="0">
                                      <a:latin typeface="Cambria Math" panose="02040503050406030204" pitchFamily="18" charset="0"/>
                                    </a:rPr>
                                  </m:ctrlPr>
                                </m:dPr>
                                <m:e>
                                  <m:f>
                                    <m:fPr>
                                      <m:ctrlPr>
                                        <a:rPr lang="es-AR" sz="1200" b="1" i="1" smtClean="0">
                                          <a:latin typeface="Cambria Math" panose="02040503050406030204" pitchFamily="18" charset="0"/>
                                        </a:rPr>
                                      </m:ctrlPr>
                                    </m:fPr>
                                    <m:num>
                                      <m:r>
                                        <a:rPr lang="es-AR" sz="1200" b="1" i="1" smtClean="0">
                                          <a:latin typeface="Cambria Math" panose="02040503050406030204" pitchFamily="18" charset="0"/>
                                        </a:rPr>
                                        <m:t>𝒏</m:t>
                                      </m:r>
                                      <m:r>
                                        <a:rPr lang="es-AR" sz="1200" b="1" i="1" smtClean="0">
                                          <a:latin typeface="Cambria Math" panose="02040503050406030204" pitchFamily="18" charset="0"/>
                                        </a:rPr>
                                        <m:t>−</m:t>
                                      </m:r>
                                      <m:r>
                                        <a:rPr lang="es-AR" sz="1200" b="1" i="1" smtClean="0">
                                          <a:latin typeface="Cambria Math" panose="02040503050406030204" pitchFamily="18" charset="0"/>
                                        </a:rPr>
                                        <m:t>𝒇</m:t>
                                      </m:r>
                                      <m:r>
                                        <a:rPr lang="es-AR" sz="1200" b="1" i="1" smtClean="0">
                                          <a:latin typeface="Cambria Math" panose="02040503050406030204" pitchFamily="18" charset="0"/>
                                        </a:rPr>
                                        <m:t>+</m:t>
                                      </m:r>
                                      <m:r>
                                        <a:rPr lang="es-AR" sz="1200" b="1" i="1" smtClean="0">
                                          <a:latin typeface="Cambria Math" panose="02040503050406030204" pitchFamily="18" charset="0"/>
                                        </a:rPr>
                                        <m:t>𝟐</m:t>
                                      </m:r>
                                      <m:r>
                                        <a:rPr lang="es-AR" sz="1200" b="1" i="1" smtClean="0">
                                          <a:latin typeface="Cambria Math" panose="02040503050406030204" pitchFamily="18" charset="0"/>
                                        </a:rPr>
                                        <m:t>𝒑</m:t>
                                      </m:r>
                                    </m:num>
                                    <m:den>
                                      <m:r>
                                        <a:rPr lang="es-AR" sz="1200" b="1" i="1" smtClean="0">
                                          <a:latin typeface="Cambria Math" panose="02040503050406030204" pitchFamily="18" charset="0"/>
                                        </a:rPr>
                                        <m:t>𝒔</m:t>
                                      </m:r>
                                    </m:den>
                                  </m:f>
                                </m:e>
                              </m:d>
                              <m:r>
                                <a:rPr lang="es-AR" sz="1200" b="1" i="1" smtClean="0">
                                  <a:latin typeface="Cambria Math" panose="02040503050406030204" pitchFamily="18" charset="0"/>
                                </a:rPr>
                                <m:t>+</m:t>
                              </m:r>
                              <m:r>
                                <a:rPr lang="es-AR" sz="1200" b="1" i="1" smtClean="0">
                                  <a:latin typeface="Cambria Math" panose="02040503050406030204" pitchFamily="18" charset="0"/>
                                </a:rPr>
                                <m:t>𝟏</m:t>
                              </m:r>
                            </m:e>
                          </m:d>
                        </m:e>
                      </m:d>
                      <m:r>
                        <a:rPr lang="es-AR" sz="1200" b="1" i="1" smtClean="0">
                          <a:latin typeface="Cambria Math" panose="02040503050406030204" pitchFamily="18" charset="0"/>
                          <a:ea typeface="Cambria Math" panose="02040503050406030204" pitchFamily="18" charset="0"/>
                        </a:rPr>
                        <m:t>×</m:t>
                      </m:r>
                      <m:d>
                        <m:dPr>
                          <m:begChr m:val="⌊"/>
                          <m:endChr m:val="⌋"/>
                          <m:ctrlPr>
                            <a:rPr lang="es-AR" sz="1200" b="1" i="1">
                              <a:latin typeface="Cambria Math" panose="02040503050406030204" pitchFamily="18" charset="0"/>
                            </a:rPr>
                          </m:ctrlPr>
                        </m:dPr>
                        <m:e>
                          <m:d>
                            <m:dPr>
                              <m:ctrlPr>
                                <a:rPr lang="es-AR" sz="1200" b="1" i="1">
                                  <a:latin typeface="Cambria Math" panose="02040503050406030204" pitchFamily="18" charset="0"/>
                                </a:rPr>
                              </m:ctrlPr>
                            </m:dPr>
                            <m:e>
                              <m:d>
                                <m:dPr>
                                  <m:ctrlPr>
                                    <a:rPr lang="es-AR" sz="1200" b="1" i="1">
                                      <a:latin typeface="Cambria Math" panose="02040503050406030204" pitchFamily="18" charset="0"/>
                                    </a:rPr>
                                  </m:ctrlPr>
                                </m:dPr>
                                <m:e>
                                  <m:f>
                                    <m:fPr>
                                      <m:ctrlPr>
                                        <a:rPr lang="es-AR" sz="1200" b="1" i="1">
                                          <a:latin typeface="Cambria Math" panose="02040503050406030204" pitchFamily="18" charset="0"/>
                                        </a:rPr>
                                      </m:ctrlPr>
                                    </m:fPr>
                                    <m:num>
                                      <m:r>
                                        <a:rPr lang="es-AR" sz="1200" b="1" i="1">
                                          <a:latin typeface="Cambria Math" panose="02040503050406030204" pitchFamily="18" charset="0"/>
                                        </a:rPr>
                                        <m:t>𝒏</m:t>
                                      </m:r>
                                      <m:r>
                                        <a:rPr lang="es-AR" sz="1200" b="1" i="1">
                                          <a:latin typeface="Cambria Math" panose="02040503050406030204" pitchFamily="18" charset="0"/>
                                        </a:rPr>
                                        <m:t>−</m:t>
                                      </m:r>
                                      <m:r>
                                        <a:rPr lang="es-AR" sz="1200" b="1" i="1">
                                          <a:latin typeface="Cambria Math" panose="02040503050406030204" pitchFamily="18" charset="0"/>
                                        </a:rPr>
                                        <m:t>𝒇</m:t>
                                      </m:r>
                                      <m:r>
                                        <a:rPr lang="es-AR" sz="1200" b="1" i="1">
                                          <a:latin typeface="Cambria Math" panose="02040503050406030204" pitchFamily="18" charset="0"/>
                                        </a:rPr>
                                        <m:t>+</m:t>
                                      </m:r>
                                      <m:r>
                                        <a:rPr lang="es-AR" sz="1200" b="1" i="1">
                                          <a:latin typeface="Cambria Math" panose="02040503050406030204" pitchFamily="18" charset="0"/>
                                        </a:rPr>
                                        <m:t>𝟐</m:t>
                                      </m:r>
                                      <m:r>
                                        <a:rPr lang="es-AR" sz="1200" b="1" i="1">
                                          <a:latin typeface="Cambria Math" panose="02040503050406030204" pitchFamily="18" charset="0"/>
                                        </a:rPr>
                                        <m:t>𝒑</m:t>
                                      </m:r>
                                    </m:num>
                                    <m:den>
                                      <m:r>
                                        <a:rPr lang="es-AR" sz="1200" b="1" i="1">
                                          <a:latin typeface="Cambria Math" panose="02040503050406030204" pitchFamily="18" charset="0"/>
                                        </a:rPr>
                                        <m:t>𝒔</m:t>
                                      </m:r>
                                    </m:den>
                                  </m:f>
                                </m:e>
                              </m:d>
                              <m:r>
                                <a:rPr lang="es-AR" sz="1200" b="1" i="1">
                                  <a:latin typeface="Cambria Math" panose="02040503050406030204" pitchFamily="18" charset="0"/>
                                </a:rPr>
                                <m:t>+</m:t>
                              </m:r>
                              <m:r>
                                <a:rPr lang="es-AR" sz="1200" b="1" i="1">
                                  <a:latin typeface="Cambria Math" panose="02040503050406030204" pitchFamily="18" charset="0"/>
                                </a:rPr>
                                <m:t>𝟏</m:t>
                              </m:r>
                            </m:e>
                          </m:d>
                        </m:e>
                      </m:d>
                      <m:r>
                        <a:rPr lang="es-AR" sz="1200" b="1" i="1" smtClean="0">
                          <a:latin typeface="Cambria Math" panose="02040503050406030204" pitchFamily="18" charset="0"/>
                          <a:ea typeface="Cambria Math" panose="02040503050406030204" pitchFamily="18" charset="0"/>
                        </a:rPr>
                        <m:t>×</m:t>
                      </m:r>
                      <m:sSub>
                        <m:sSubPr>
                          <m:ctrlPr>
                            <a:rPr lang="es-AR" sz="1200" b="1" i="1" smtClean="0">
                              <a:latin typeface="Cambria Math" panose="02040503050406030204" pitchFamily="18" charset="0"/>
                              <a:ea typeface="Cambria Math" panose="02040503050406030204" pitchFamily="18" charset="0"/>
                            </a:rPr>
                          </m:ctrlPr>
                        </m:sSubPr>
                        <m:e>
                          <m:r>
                            <a:rPr lang="es-AR" sz="1200" b="1" i="1" smtClean="0">
                              <a:latin typeface="Cambria Math" panose="02040503050406030204" pitchFamily="18" charset="0"/>
                              <a:ea typeface="Cambria Math" panose="02040503050406030204" pitchFamily="18" charset="0"/>
                            </a:rPr>
                            <m:t>𝒏</m:t>
                          </m:r>
                        </m:e>
                        <m:sub>
                          <m:r>
                            <a:rPr lang="es-AR" sz="1200" b="1" i="1" smtClean="0">
                              <a:latin typeface="Cambria Math" panose="02040503050406030204" pitchFamily="18" charset="0"/>
                              <a:ea typeface="Cambria Math" panose="02040503050406030204" pitchFamily="18" charset="0"/>
                            </a:rPr>
                            <m:t>𝒇</m:t>
                          </m:r>
                        </m:sub>
                      </m:sSub>
                    </m:oMath>
                  </m:oMathPara>
                </a14:m>
                <a:endParaRPr lang="es-AR" sz="1200" b="1" dirty="0" smtClean="0">
                  <a:latin typeface="Montserrat" panose="020B0604020202020204" charset="0"/>
                </a:endParaRPr>
              </a:p>
              <a:p>
                <a:pPr algn="just"/>
                <a:endParaRPr lang="es-AR" sz="1200" dirty="0" smtClean="0">
                  <a:latin typeface="Montserrat" panose="020B0604020202020204" charset="0"/>
                </a:endParaRPr>
              </a:p>
              <a:p>
                <a:pPr algn="just"/>
                <a:r>
                  <a:rPr lang="es-AR" sz="1200" dirty="0" smtClean="0">
                    <a:latin typeface="Montserrat" panose="020B0604020202020204" charset="0"/>
                  </a:rPr>
                  <a:t>Luego, la cantidad de parámetros entrenables dentro de dicha capa convolucional puede calcularse como:</a:t>
                </a:r>
              </a:p>
              <a:p>
                <a:pPr algn="just"/>
                <a:endParaRPr lang="es-AR" sz="1200" dirty="0" smtClean="0">
                  <a:latin typeface="Montserrat" panose="020B0604020202020204" charset="0"/>
                </a:endParaRPr>
              </a:p>
              <a:p>
                <a:pPr algn="just"/>
                <a14:m>
                  <m:oMathPara xmlns:m="http://schemas.openxmlformats.org/officeDocument/2006/math">
                    <m:oMathParaPr>
                      <m:jc m:val="centerGroup"/>
                    </m:oMathParaPr>
                    <m:oMath xmlns:m="http://schemas.openxmlformats.org/officeDocument/2006/math">
                      <m:r>
                        <a:rPr lang="es-AR" sz="1200" b="1" i="1" smtClean="0">
                          <a:latin typeface="Cambria Math" panose="02040503050406030204" pitchFamily="18" charset="0"/>
                        </a:rPr>
                        <m:t>𝒇</m:t>
                      </m:r>
                      <m:r>
                        <a:rPr lang="es-AR" sz="1200" b="1" i="1" smtClean="0">
                          <a:latin typeface="Cambria Math" panose="02040503050406030204" pitchFamily="18" charset="0"/>
                          <a:ea typeface="Cambria Math" panose="02040503050406030204" pitchFamily="18" charset="0"/>
                        </a:rPr>
                        <m:t>×</m:t>
                      </m:r>
                      <m:r>
                        <a:rPr lang="es-AR" sz="1200" b="1" i="1" smtClean="0">
                          <a:latin typeface="Cambria Math" panose="02040503050406030204" pitchFamily="18" charset="0"/>
                          <a:ea typeface="Cambria Math" panose="02040503050406030204" pitchFamily="18" charset="0"/>
                        </a:rPr>
                        <m:t>𝒇</m:t>
                      </m:r>
                      <m:r>
                        <a:rPr lang="es-AR" sz="1200" b="1" i="1" smtClean="0">
                          <a:latin typeface="Cambria Math" panose="02040503050406030204" pitchFamily="18" charset="0"/>
                          <a:ea typeface="Cambria Math" panose="02040503050406030204" pitchFamily="18" charset="0"/>
                        </a:rPr>
                        <m:t>×</m:t>
                      </m:r>
                      <m:sSub>
                        <m:sSubPr>
                          <m:ctrlPr>
                            <a:rPr lang="es-AR" sz="1200" b="1" i="1" smtClean="0">
                              <a:latin typeface="Cambria Math" panose="02040503050406030204" pitchFamily="18" charset="0"/>
                              <a:ea typeface="Cambria Math" panose="02040503050406030204" pitchFamily="18" charset="0"/>
                            </a:rPr>
                          </m:ctrlPr>
                        </m:sSubPr>
                        <m:e>
                          <m:r>
                            <a:rPr lang="es-AR" sz="1200" b="1" i="1" smtClean="0">
                              <a:latin typeface="Cambria Math" panose="02040503050406030204" pitchFamily="18" charset="0"/>
                              <a:ea typeface="Cambria Math" panose="02040503050406030204" pitchFamily="18" charset="0"/>
                            </a:rPr>
                            <m:t>𝒏</m:t>
                          </m:r>
                        </m:e>
                        <m:sub>
                          <m:r>
                            <a:rPr lang="es-AR" sz="1200" b="1" i="1" smtClean="0">
                              <a:latin typeface="Cambria Math" panose="02040503050406030204" pitchFamily="18" charset="0"/>
                              <a:ea typeface="Cambria Math" panose="02040503050406030204" pitchFamily="18" charset="0"/>
                            </a:rPr>
                            <m:t>𝑪</m:t>
                          </m:r>
                        </m:sub>
                      </m:sSub>
                      <m:r>
                        <a:rPr lang="es-AR" sz="1200" b="1" i="1" smtClean="0">
                          <a:latin typeface="Cambria Math" panose="02040503050406030204" pitchFamily="18" charset="0"/>
                          <a:ea typeface="Cambria Math" panose="02040503050406030204" pitchFamily="18" charset="0"/>
                        </a:rPr>
                        <m:t>×</m:t>
                      </m:r>
                      <m:sSub>
                        <m:sSubPr>
                          <m:ctrlPr>
                            <a:rPr lang="es-AR" sz="1200" b="1" i="1" smtClean="0">
                              <a:latin typeface="Cambria Math" panose="02040503050406030204" pitchFamily="18" charset="0"/>
                              <a:ea typeface="Cambria Math" panose="02040503050406030204" pitchFamily="18" charset="0"/>
                            </a:rPr>
                          </m:ctrlPr>
                        </m:sSubPr>
                        <m:e>
                          <m:r>
                            <a:rPr lang="es-AR" sz="1200" b="1" i="1" smtClean="0">
                              <a:latin typeface="Cambria Math" panose="02040503050406030204" pitchFamily="18" charset="0"/>
                              <a:ea typeface="Cambria Math" panose="02040503050406030204" pitchFamily="18" charset="0"/>
                            </a:rPr>
                            <m:t>𝒏</m:t>
                          </m:r>
                        </m:e>
                        <m:sub>
                          <m:r>
                            <a:rPr lang="es-AR" sz="1200" b="1" i="1" smtClean="0">
                              <a:latin typeface="Cambria Math" panose="02040503050406030204" pitchFamily="18" charset="0"/>
                              <a:ea typeface="Cambria Math" panose="02040503050406030204" pitchFamily="18" charset="0"/>
                            </a:rPr>
                            <m:t>𝒇</m:t>
                          </m:r>
                        </m:sub>
                      </m:sSub>
                      <m:r>
                        <a:rPr lang="es-AR" sz="1200" b="1" i="1" smtClean="0">
                          <a:latin typeface="Cambria Math" panose="02040503050406030204" pitchFamily="18" charset="0"/>
                          <a:ea typeface="Cambria Math" panose="02040503050406030204" pitchFamily="18" charset="0"/>
                        </a:rPr>
                        <m:t>+</m:t>
                      </m:r>
                      <m:sSub>
                        <m:sSubPr>
                          <m:ctrlPr>
                            <a:rPr lang="es-AR" sz="1200" b="1" i="1" smtClean="0">
                              <a:latin typeface="Cambria Math" panose="02040503050406030204" pitchFamily="18" charset="0"/>
                              <a:ea typeface="Cambria Math" panose="02040503050406030204" pitchFamily="18" charset="0"/>
                            </a:rPr>
                          </m:ctrlPr>
                        </m:sSubPr>
                        <m:e>
                          <m:r>
                            <a:rPr lang="es-AR" sz="1200" b="1" i="1" smtClean="0">
                              <a:latin typeface="Cambria Math" panose="02040503050406030204" pitchFamily="18" charset="0"/>
                              <a:ea typeface="Cambria Math" panose="02040503050406030204" pitchFamily="18" charset="0"/>
                            </a:rPr>
                            <m:t>𝒏</m:t>
                          </m:r>
                        </m:e>
                        <m:sub>
                          <m:r>
                            <a:rPr lang="es-AR" sz="1200" b="1" i="1" smtClean="0">
                              <a:latin typeface="Cambria Math" panose="02040503050406030204" pitchFamily="18" charset="0"/>
                              <a:ea typeface="Cambria Math" panose="02040503050406030204" pitchFamily="18" charset="0"/>
                            </a:rPr>
                            <m:t>𝒇</m:t>
                          </m:r>
                        </m:sub>
                      </m:sSub>
                    </m:oMath>
                  </m:oMathPara>
                </a14:m>
                <a:endParaRPr lang="es-AR" sz="1200" b="1" dirty="0">
                  <a:latin typeface="Montserrat" panose="020B0604020202020204" charset="0"/>
                </a:endParaRPr>
              </a:p>
              <a:p>
                <a:pPr algn="just"/>
                <a:endParaRPr lang="es-AR" sz="1200" dirty="0" smtClean="0">
                  <a:latin typeface="Montserrat" panose="020B0604020202020204" charset="0"/>
                </a:endParaRPr>
              </a:p>
              <a:p>
                <a:pPr algn="just"/>
                <a:r>
                  <a:rPr lang="es-AR" sz="1200" dirty="0" smtClean="0">
                    <a:latin typeface="Montserrat" panose="020B0604020202020204" charset="0"/>
                  </a:rPr>
                  <a:t>La suma del ultimo </a:t>
                </a:r>
                <a14:m>
                  <m:oMath xmlns:m="http://schemas.openxmlformats.org/officeDocument/2006/math">
                    <m:sSub>
                      <m:sSubPr>
                        <m:ctrlPr>
                          <a:rPr lang="es-AR" sz="1200" b="1" i="1" smtClean="0">
                            <a:latin typeface="Cambria Math" panose="02040503050406030204" pitchFamily="18" charset="0"/>
                          </a:rPr>
                        </m:ctrlPr>
                      </m:sSubPr>
                      <m:e>
                        <m:r>
                          <a:rPr lang="es-AR" sz="1200" b="1" i="1" smtClean="0">
                            <a:latin typeface="Cambria Math" panose="02040503050406030204" pitchFamily="18" charset="0"/>
                          </a:rPr>
                          <m:t>𝒏</m:t>
                        </m:r>
                      </m:e>
                      <m:sub>
                        <m:r>
                          <a:rPr lang="es-AR" sz="1200" b="1" i="1" smtClean="0">
                            <a:latin typeface="Cambria Math" panose="02040503050406030204" pitchFamily="18" charset="0"/>
                          </a:rPr>
                          <m:t>𝒇</m:t>
                        </m:r>
                      </m:sub>
                    </m:sSub>
                  </m:oMath>
                </a14:m>
                <a:r>
                  <a:rPr lang="es-AR" sz="1200" dirty="0" smtClean="0">
                    <a:latin typeface="Montserrat" panose="020B0604020202020204" charset="0"/>
                  </a:rPr>
                  <a:t> se debe a los parámetros de bias.</a:t>
                </a:r>
              </a:p>
              <a:p>
                <a:pPr algn="just"/>
                <a:endParaRPr lang="es-AR" sz="1200" dirty="0">
                  <a:latin typeface="Montserrat" panose="020B0604020202020204" charset="0"/>
                </a:endParaRPr>
              </a:p>
              <a:p>
                <a:pPr algn="just"/>
                <a:r>
                  <a:rPr lang="es-AR" sz="1200" dirty="0" smtClean="0">
                    <a:latin typeface="Montserrat" panose="020B0604020202020204" charset="0"/>
                  </a:rPr>
                  <a:t>Tener en cuenta que el valor de </a:t>
                </a:r>
                <a14:m>
                  <m:oMath xmlns:m="http://schemas.openxmlformats.org/officeDocument/2006/math">
                    <m:sSub>
                      <m:sSubPr>
                        <m:ctrlPr>
                          <a:rPr lang="es-AR" sz="1200" b="1" i="1" smtClean="0">
                            <a:latin typeface="Cambria Math" panose="02040503050406030204" pitchFamily="18" charset="0"/>
                          </a:rPr>
                        </m:ctrlPr>
                      </m:sSubPr>
                      <m:e>
                        <m:r>
                          <a:rPr lang="es-AR" sz="1200" b="1" i="1" smtClean="0">
                            <a:latin typeface="Cambria Math" panose="02040503050406030204" pitchFamily="18" charset="0"/>
                          </a:rPr>
                          <m:t>𝒏</m:t>
                        </m:r>
                      </m:e>
                      <m:sub>
                        <m:r>
                          <a:rPr lang="es-AR" sz="1200" b="1" i="1" smtClean="0">
                            <a:latin typeface="Cambria Math" panose="02040503050406030204" pitchFamily="18" charset="0"/>
                          </a:rPr>
                          <m:t>𝑪</m:t>
                        </m:r>
                      </m:sub>
                    </m:sSub>
                  </m:oMath>
                </a14:m>
                <a:r>
                  <a:rPr lang="es-AR" sz="1200" dirty="0" smtClean="0">
                    <a:latin typeface="Montserrat" panose="020B0604020202020204" charset="0"/>
                  </a:rPr>
                  <a:t> de la capa siguiente será igual a la cantidad de filtros </a:t>
                </a:r>
                <a:r>
                  <a:rPr lang="es-AR" sz="1200" dirty="0" err="1" smtClean="0">
                    <a:latin typeface="Montserrat" panose="020B0604020202020204" charset="0"/>
                  </a:rPr>
                  <a:t>convolucionales</a:t>
                </a:r>
                <a:r>
                  <a:rPr lang="es-AR" sz="1200" dirty="0" smtClean="0">
                    <a:latin typeface="Montserrat" panose="020B0604020202020204" charset="0"/>
                  </a:rPr>
                  <a:t> de la capa actual.</a:t>
                </a:r>
              </a:p>
            </p:txBody>
          </p:sp>
        </mc:Choice>
        <mc:Fallback>
          <p:sp>
            <p:nvSpPr>
              <p:cNvPr id="2" name="CuadroTexto 1"/>
              <p:cNvSpPr txBox="1">
                <a:spLocks noRot="1" noChangeAspect="1" noMove="1" noResize="1" noEditPoints="1" noAdjustHandles="1" noChangeArrowheads="1" noChangeShapeType="1" noTextEdit="1"/>
              </p:cNvSpPr>
              <p:nvPr/>
            </p:nvSpPr>
            <p:spPr>
              <a:xfrm>
                <a:off x="168267" y="1251000"/>
                <a:ext cx="3953233" cy="3948004"/>
              </a:xfrm>
              <a:prstGeom prst="rect">
                <a:avLst/>
              </a:prstGeom>
              <a:blipFill>
                <a:blip r:embed="rId4"/>
                <a:stretch>
                  <a:fillRect l="-154" b="-154"/>
                </a:stretch>
              </a:blipFill>
            </p:spPr>
            <p:txBody>
              <a:bodyPr/>
              <a:lstStyle/>
              <a:p>
                <a:r>
                  <a:rPr lang="es-AR">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2"/>
          <p:cNvSpPr txBox="1">
            <a:spLocks noGrp="1"/>
          </p:cNvSpPr>
          <p:nvPr>
            <p:ph type="title"/>
          </p:nvPr>
        </p:nvSpPr>
        <p:spPr>
          <a:xfrm>
            <a:off x="727650" y="5678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Capa Pooling</a:t>
            </a:r>
            <a:endParaRPr>
              <a:latin typeface="Montserrat"/>
              <a:ea typeface="Montserrat"/>
              <a:cs typeface="Montserrat"/>
              <a:sym typeface="Montserrat"/>
            </a:endParaRPr>
          </a:p>
        </p:txBody>
      </p:sp>
      <p:graphicFrame>
        <p:nvGraphicFramePr>
          <p:cNvPr id="415" name="Google Shape;415;p52"/>
          <p:cNvGraphicFramePr/>
          <p:nvPr/>
        </p:nvGraphicFramePr>
        <p:xfrm>
          <a:off x="727650" y="1841759"/>
          <a:ext cx="3000000" cy="3000000"/>
        </p:xfrm>
        <a:graphic>
          <a:graphicData uri="http://schemas.openxmlformats.org/drawingml/2006/table">
            <a:tbl>
              <a:tblPr>
                <a:noFill/>
                <a:tableStyleId>{2DE93F2B-9322-485D-A26D-9A3057FAE2E9}</a:tableStyleId>
              </a:tblPr>
              <a:tblGrid>
                <a:gridCol w="718300">
                  <a:extLst>
                    <a:ext uri="{9D8B030D-6E8A-4147-A177-3AD203B41FA5}">
                      <a16:colId xmlns:a16="http://schemas.microsoft.com/office/drawing/2014/main" val="20000"/>
                    </a:ext>
                  </a:extLst>
                </a:gridCol>
                <a:gridCol w="718300">
                  <a:extLst>
                    <a:ext uri="{9D8B030D-6E8A-4147-A177-3AD203B41FA5}">
                      <a16:colId xmlns:a16="http://schemas.microsoft.com/office/drawing/2014/main" val="20001"/>
                    </a:ext>
                  </a:extLst>
                </a:gridCol>
                <a:gridCol w="718300">
                  <a:extLst>
                    <a:ext uri="{9D8B030D-6E8A-4147-A177-3AD203B41FA5}">
                      <a16:colId xmlns:a16="http://schemas.microsoft.com/office/drawing/2014/main" val="20002"/>
                    </a:ext>
                  </a:extLst>
                </a:gridCol>
                <a:gridCol w="718300">
                  <a:extLst>
                    <a:ext uri="{9D8B030D-6E8A-4147-A177-3AD203B41FA5}">
                      <a16:colId xmlns:a16="http://schemas.microsoft.com/office/drawing/2014/main" val="20003"/>
                    </a:ext>
                  </a:extLst>
                </a:gridCol>
              </a:tblGrid>
              <a:tr h="59677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nchor="ctr">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0</a:t>
                      </a:r>
                      <a:endParaRPr sz="1400" u="none" strike="noStrike" cap="none"/>
                    </a:p>
                  </a:txBody>
                  <a:tcPr marL="91425" marR="91425" marT="91425" marB="91425" anchor="ctr">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nchor="ctr"/>
                </a:tc>
                <a:extLst>
                  <a:ext uri="{0D108BD9-81ED-4DB2-BD59-A6C34878D82A}">
                    <a16:rowId xmlns:a16="http://schemas.microsoft.com/office/drawing/2014/main" val="10000"/>
                  </a:ext>
                </a:extLst>
              </a:tr>
              <a:tr h="59677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nchor="ctr">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nchor="ctr">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nchor="ctr"/>
                </a:tc>
                <a:extLst>
                  <a:ext uri="{0D108BD9-81ED-4DB2-BD59-A6C34878D82A}">
                    <a16:rowId xmlns:a16="http://schemas.microsoft.com/office/drawing/2014/main" val="10001"/>
                  </a:ext>
                </a:extLst>
              </a:tr>
              <a:tr h="59677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2</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4</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nchor="ctr"/>
                </a:tc>
                <a:extLst>
                  <a:ext uri="{0D108BD9-81ED-4DB2-BD59-A6C34878D82A}">
                    <a16:rowId xmlns:a16="http://schemas.microsoft.com/office/drawing/2014/main" val="10002"/>
                  </a:ext>
                </a:extLst>
              </a:tr>
              <a:tr h="59677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1</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6</a:t>
                      </a:r>
                      <a:endParaRPr sz="1400" u="none" strike="noStrike" cap="none"/>
                    </a:p>
                  </a:txBody>
                  <a:tcPr marL="91425" marR="91425" marT="91425" marB="91425" anchor="ctr"/>
                </a:tc>
                <a:extLst>
                  <a:ext uri="{0D108BD9-81ED-4DB2-BD59-A6C34878D82A}">
                    <a16:rowId xmlns:a16="http://schemas.microsoft.com/office/drawing/2014/main" val="10003"/>
                  </a:ext>
                </a:extLst>
              </a:tr>
            </a:tbl>
          </a:graphicData>
        </a:graphic>
      </p:graphicFrame>
      <p:cxnSp>
        <p:nvCxnSpPr>
          <p:cNvPr id="416" name="Google Shape;416;p52"/>
          <p:cNvCxnSpPr/>
          <p:nvPr/>
        </p:nvCxnSpPr>
        <p:spPr>
          <a:xfrm>
            <a:off x="4097240" y="2344462"/>
            <a:ext cx="2010900" cy="0"/>
          </a:xfrm>
          <a:prstGeom prst="straightConnector1">
            <a:avLst/>
          </a:prstGeom>
          <a:noFill/>
          <a:ln w="9525" cap="flat" cmpd="sng">
            <a:solidFill>
              <a:schemeClr val="dk2"/>
            </a:solidFill>
            <a:prstDash val="solid"/>
            <a:round/>
            <a:headEnd type="none" w="sm" len="sm"/>
            <a:tailEnd type="triangle" w="med" len="med"/>
          </a:ln>
        </p:spPr>
      </p:cxnSp>
      <p:sp>
        <p:nvSpPr>
          <p:cNvPr id="417" name="Google Shape;417;p52"/>
          <p:cNvSpPr txBox="1"/>
          <p:nvPr/>
        </p:nvSpPr>
        <p:spPr>
          <a:xfrm>
            <a:off x="4024420" y="1707232"/>
            <a:ext cx="2022763" cy="284700"/>
          </a:xfrm>
          <a:prstGeom prst="rect">
            <a:avLst/>
          </a:prstGeom>
          <a:blipFill rotWithShape="1">
            <a:blip r:embed="rId3">
              <a:alphaModFix/>
            </a:blip>
            <a:stretch>
              <a:fillRect b="-11062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aphicFrame>
        <p:nvGraphicFramePr>
          <p:cNvPr id="418" name="Google Shape;418;p52"/>
          <p:cNvGraphicFramePr/>
          <p:nvPr/>
        </p:nvGraphicFramePr>
        <p:xfrm>
          <a:off x="6627484" y="3262050"/>
          <a:ext cx="3000000" cy="3000000"/>
        </p:xfrm>
        <a:graphic>
          <a:graphicData uri="http://schemas.openxmlformats.org/drawingml/2006/table">
            <a:tbl>
              <a:tblPr>
                <a:noFill/>
                <a:tableStyleId>{2DE93F2B-9322-485D-A26D-9A3057FAE2E9}</a:tableStyleId>
              </a:tblPr>
              <a:tblGrid>
                <a:gridCol w="638300">
                  <a:extLst>
                    <a:ext uri="{9D8B030D-6E8A-4147-A177-3AD203B41FA5}">
                      <a16:colId xmlns:a16="http://schemas.microsoft.com/office/drawing/2014/main" val="20000"/>
                    </a:ext>
                  </a:extLst>
                </a:gridCol>
                <a:gridCol w="638300">
                  <a:extLst>
                    <a:ext uri="{9D8B030D-6E8A-4147-A177-3AD203B41FA5}">
                      <a16:colId xmlns:a16="http://schemas.microsoft.com/office/drawing/2014/main" val="20001"/>
                    </a:ext>
                  </a:extLst>
                </a:gridCol>
              </a:tblGrid>
              <a:tr h="51205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5.25</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3.5</a:t>
                      </a:r>
                      <a:endParaRPr sz="1400" u="none" strike="noStrike" cap="none"/>
                    </a:p>
                  </a:txBody>
                  <a:tcPr marL="91425" marR="91425" marT="91425" marB="91425" anchor="ctr"/>
                </a:tc>
                <a:extLst>
                  <a:ext uri="{0D108BD9-81ED-4DB2-BD59-A6C34878D82A}">
                    <a16:rowId xmlns:a16="http://schemas.microsoft.com/office/drawing/2014/main" val="10000"/>
                  </a:ext>
                </a:extLst>
              </a:tr>
              <a:tr h="51205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5.5</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nchor="ctr"/>
                </a:tc>
                <a:extLst>
                  <a:ext uri="{0D108BD9-81ED-4DB2-BD59-A6C34878D82A}">
                    <a16:rowId xmlns:a16="http://schemas.microsoft.com/office/drawing/2014/main" val="10001"/>
                  </a:ext>
                </a:extLst>
              </a:tr>
            </a:tbl>
          </a:graphicData>
        </a:graphic>
      </p:graphicFrame>
      <p:graphicFrame>
        <p:nvGraphicFramePr>
          <p:cNvPr id="419" name="Google Shape;419;p52"/>
          <p:cNvGraphicFramePr/>
          <p:nvPr/>
        </p:nvGraphicFramePr>
        <p:xfrm>
          <a:off x="6627484" y="1633941"/>
          <a:ext cx="3000000" cy="3000000"/>
        </p:xfrm>
        <a:graphic>
          <a:graphicData uri="http://schemas.openxmlformats.org/drawingml/2006/table">
            <a:tbl>
              <a:tblPr>
                <a:noFill/>
                <a:tableStyleId>{2DE93F2B-9322-485D-A26D-9A3057FAE2E9}</a:tableStyleId>
              </a:tblPr>
              <a:tblGrid>
                <a:gridCol w="638300">
                  <a:extLst>
                    <a:ext uri="{9D8B030D-6E8A-4147-A177-3AD203B41FA5}">
                      <a16:colId xmlns:a16="http://schemas.microsoft.com/office/drawing/2014/main" val="20000"/>
                    </a:ext>
                  </a:extLst>
                </a:gridCol>
                <a:gridCol w="638300">
                  <a:extLst>
                    <a:ext uri="{9D8B030D-6E8A-4147-A177-3AD203B41FA5}">
                      <a16:colId xmlns:a16="http://schemas.microsoft.com/office/drawing/2014/main" val="20001"/>
                    </a:ext>
                  </a:extLst>
                </a:gridCol>
              </a:tblGrid>
              <a:tr h="51205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9</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5</a:t>
                      </a:r>
                      <a:endParaRPr sz="1400" u="none" strike="noStrike" cap="none"/>
                    </a:p>
                  </a:txBody>
                  <a:tcPr marL="91425" marR="91425" marT="91425" marB="91425" anchor="ctr"/>
                </a:tc>
                <a:extLst>
                  <a:ext uri="{0D108BD9-81ED-4DB2-BD59-A6C34878D82A}">
                    <a16:rowId xmlns:a16="http://schemas.microsoft.com/office/drawing/2014/main" val="10000"/>
                  </a:ext>
                </a:extLst>
              </a:tr>
              <a:tr h="512050">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8</a:t>
                      </a:r>
                      <a:endParaRPr sz="14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t>7</a:t>
                      </a:r>
                      <a:endParaRPr sz="1400" u="none" strike="noStrike" cap="none"/>
                    </a:p>
                  </a:txBody>
                  <a:tcPr marL="91425" marR="91425" marT="91425" marB="91425" anchor="ctr"/>
                </a:tc>
                <a:extLst>
                  <a:ext uri="{0D108BD9-81ED-4DB2-BD59-A6C34878D82A}">
                    <a16:rowId xmlns:a16="http://schemas.microsoft.com/office/drawing/2014/main" val="10001"/>
                  </a:ext>
                </a:extLst>
              </a:tr>
            </a:tbl>
          </a:graphicData>
        </a:graphic>
      </p:graphicFrame>
      <p:sp>
        <p:nvSpPr>
          <p:cNvPr id="420" name="Google Shape;420;p52"/>
          <p:cNvSpPr/>
          <p:nvPr/>
        </p:nvSpPr>
        <p:spPr>
          <a:xfrm>
            <a:off x="727650" y="1849582"/>
            <a:ext cx="1426732" cy="1184563"/>
          </a:xfrm>
          <a:prstGeom prst="rect">
            <a:avLst/>
          </a:prstGeom>
          <a:no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52"/>
          <p:cNvSpPr/>
          <p:nvPr/>
        </p:nvSpPr>
        <p:spPr>
          <a:xfrm>
            <a:off x="2164250" y="1849582"/>
            <a:ext cx="1426732" cy="1184563"/>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52"/>
          <p:cNvSpPr/>
          <p:nvPr/>
        </p:nvSpPr>
        <p:spPr>
          <a:xfrm>
            <a:off x="737518" y="3034145"/>
            <a:ext cx="1426732" cy="1184563"/>
          </a:xfrm>
          <a:prstGeom prst="rect">
            <a:avLst/>
          </a:prstGeom>
          <a:noFill/>
          <a:ln w="2857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52"/>
          <p:cNvSpPr/>
          <p:nvPr/>
        </p:nvSpPr>
        <p:spPr>
          <a:xfrm>
            <a:off x="2154382" y="3023994"/>
            <a:ext cx="1426732" cy="1184563"/>
          </a:xfrm>
          <a:prstGeom prst="rect">
            <a:avLst/>
          </a:prstGeom>
          <a:noFill/>
          <a:ln w="28575"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24" name="Google Shape;424;p52"/>
          <p:cNvCxnSpPr/>
          <p:nvPr/>
        </p:nvCxnSpPr>
        <p:spPr>
          <a:xfrm>
            <a:off x="4097240" y="4010032"/>
            <a:ext cx="2010900" cy="0"/>
          </a:xfrm>
          <a:prstGeom prst="straightConnector1">
            <a:avLst/>
          </a:prstGeom>
          <a:noFill/>
          <a:ln w="9525" cap="flat" cmpd="sng">
            <a:solidFill>
              <a:schemeClr val="dk2"/>
            </a:solidFill>
            <a:prstDash val="solid"/>
            <a:round/>
            <a:headEnd type="none" w="sm" len="sm"/>
            <a:tailEnd type="triangle" w="med" len="med"/>
          </a:ln>
        </p:spPr>
      </p:cxnSp>
      <p:sp>
        <p:nvSpPr>
          <p:cNvPr id="425" name="Google Shape;425;p52"/>
          <p:cNvSpPr txBox="1"/>
          <p:nvPr/>
        </p:nvSpPr>
        <p:spPr>
          <a:xfrm>
            <a:off x="4024420" y="3372802"/>
            <a:ext cx="2022763" cy="284700"/>
          </a:xfrm>
          <a:prstGeom prst="rect">
            <a:avLst/>
          </a:prstGeom>
          <a:blipFill rotWithShape="1">
            <a:blip r:embed="rId4">
              <a:alphaModFix/>
            </a:blip>
            <a:stretch>
              <a:fillRect b="-11062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426" name="Google Shape;426;p52"/>
          <p:cNvSpPr/>
          <p:nvPr/>
        </p:nvSpPr>
        <p:spPr>
          <a:xfrm>
            <a:off x="6627484" y="1633941"/>
            <a:ext cx="646152" cy="520441"/>
          </a:xfrm>
          <a:prstGeom prst="rect">
            <a:avLst/>
          </a:prstGeom>
          <a:no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52"/>
          <p:cNvSpPr/>
          <p:nvPr/>
        </p:nvSpPr>
        <p:spPr>
          <a:xfrm>
            <a:off x="6627484" y="3254931"/>
            <a:ext cx="646152" cy="520441"/>
          </a:xfrm>
          <a:prstGeom prst="rect">
            <a:avLst/>
          </a:prstGeom>
          <a:no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52"/>
          <p:cNvSpPr/>
          <p:nvPr/>
        </p:nvSpPr>
        <p:spPr>
          <a:xfrm>
            <a:off x="7273636" y="1641060"/>
            <a:ext cx="646152" cy="520441"/>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52"/>
          <p:cNvSpPr/>
          <p:nvPr/>
        </p:nvSpPr>
        <p:spPr>
          <a:xfrm>
            <a:off x="7273636" y="3262050"/>
            <a:ext cx="646152" cy="520441"/>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52"/>
          <p:cNvSpPr/>
          <p:nvPr/>
        </p:nvSpPr>
        <p:spPr>
          <a:xfrm>
            <a:off x="6628808" y="3774100"/>
            <a:ext cx="646152" cy="520441"/>
          </a:xfrm>
          <a:prstGeom prst="rect">
            <a:avLst/>
          </a:prstGeom>
          <a:noFill/>
          <a:ln w="2857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52"/>
          <p:cNvSpPr/>
          <p:nvPr/>
        </p:nvSpPr>
        <p:spPr>
          <a:xfrm>
            <a:off x="6619632" y="2146064"/>
            <a:ext cx="646152" cy="520441"/>
          </a:xfrm>
          <a:prstGeom prst="rect">
            <a:avLst/>
          </a:prstGeom>
          <a:noFill/>
          <a:ln w="2857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52"/>
          <p:cNvSpPr/>
          <p:nvPr/>
        </p:nvSpPr>
        <p:spPr>
          <a:xfrm>
            <a:off x="7265784" y="2145987"/>
            <a:ext cx="646152" cy="520441"/>
          </a:xfrm>
          <a:prstGeom prst="rect">
            <a:avLst/>
          </a:prstGeom>
          <a:noFill/>
          <a:ln w="28575"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52"/>
          <p:cNvSpPr/>
          <p:nvPr/>
        </p:nvSpPr>
        <p:spPr>
          <a:xfrm>
            <a:off x="7272312" y="3782491"/>
            <a:ext cx="646152" cy="520441"/>
          </a:xfrm>
          <a:prstGeom prst="rect">
            <a:avLst/>
          </a:prstGeom>
          <a:noFill/>
          <a:ln w="28575"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29"/>
          <p:cNvSpPr txBox="1">
            <a:spLocks noGrp="1"/>
          </p:cNvSpPr>
          <p:nvPr>
            <p:ph type="title"/>
          </p:nvPr>
        </p:nvSpPr>
        <p:spPr>
          <a:xfrm>
            <a:off x="727650" y="5678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Capa Pooling</a:t>
            </a:r>
            <a:endParaRPr>
              <a:latin typeface="Montserrat"/>
              <a:ea typeface="Montserrat"/>
              <a:cs typeface="Montserrat"/>
              <a:sym typeface="Montserrat"/>
            </a:endParaRPr>
          </a:p>
        </p:txBody>
      </p:sp>
      <p:sp>
        <p:nvSpPr>
          <p:cNvPr id="439" name="Google Shape;439;p29"/>
          <p:cNvSpPr txBox="1"/>
          <p:nvPr/>
        </p:nvSpPr>
        <p:spPr>
          <a:xfrm>
            <a:off x="324100" y="1292535"/>
            <a:ext cx="8531100" cy="297231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gfb85ba2d63_0_0"/>
          <p:cNvSpPr txBox="1">
            <a:spLocks noGrp="1"/>
          </p:cNvSpPr>
          <p:nvPr>
            <p:ph type="title"/>
          </p:nvPr>
        </p:nvSpPr>
        <p:spPr>
          <a:xfrm>
            <a:off x="520850" y="591775"/>
            <a:ext cx="8320800" cy="58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Capa Convolucional: Backpropagation</a:t>
            </a:r>
            <a:endParaRPr>
              <a:latin typeface="Montserrat"/>
              <a:ea typeface="Montserrat"/>
              <a:cs typeface="Montserrat"/>
              <a:sym typeface="Montserrat"/>
            </a:endParaRPr>
          </a:p>
        </p:txBody>
      </p:sp>
      <p:sp>
        <p:nvSpPr>
          <p:cNvPr id="445" name="Google Shape;445;gfb85ba2d63_0_0"/>
          <p:cNvSpPr txBox="1"/>
          <p:nvPr/>
        </p:nvSpPr>
        <p:spPr>
          <a:xfrm>
            <a:off x="520850" y="1399825"/>
            <a:ext cx="83208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Montserrat"/>
                <a:ea typeface="Montserrat"/>
                <a:cs typeface="Montserrat"/>
                <a:sym typeface="Montserrat"/>
              </a:rPr>
              <a:t>El algoritmo de Backpropagation es el método que nos permite calcular el gradiente del error con respecto a los parámetros de la red, en cualquier capa de la misma. Dicho gradiente luego, es utilizado por el algoritmo de optimización que estemos empleando para entrenar la red.</a:t>
            </a:r>
            <a:endParaRPr sz="1400" b="0" i="0" u="none" strike="noStrike" cap="none">
              <a:solidFill>
                <a:srgbClr val="000000"/>
              </a:solidFill>
              <a:latin typeface="Montserrat"/>
              <a:ea typeface="Montserrat"/>
              <a:cs typeface="Montserrat"/>
              <a:sym typeface="Montserrat"/>
            </a:endParaRPr>
          </a:p>
        </p:txBody>
      </p:sp>
      <p:pic>
        <p:nvPicPr>
          <p:cNvPr id="446" name="Google Shape;446;gfb85ba2d63_0_0"/>
          <p:cNvPicPr preferRelativeResize="0"/>
          <p:nvPr/>
        </p:nvPicPr>
        <p:blipFill rotWithShape="1">
          <a:blip r:embed="rId3">
            <a:alphaModFix/>
          </a:blip>
          <a:srcRect/>
          <a:stretch/>
        </p:blipFill>
        <p:spPr>
          <a:xfrm>
            <a:off x="2881025" y="3289075"/>
            <a:ext cx="3600450" cy="12668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gfb85ba2d63_0_6"/>
          <p:cNvSpPr txBox="1">
            <a:spLocks noGrp="1"/>
          </p:cNvSpPr>
          <p:nvPr>
            <p:ph type="title"/>
          </p:nvPr>
        </p:nvSpPr>
        <p:spPr>
          <a:xfrm>
            <a:off x="520850" y="591775"/>
            <a:ext cx="8320800" cy="58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Capa Convolucional: Backpropagation</a:t>
            </a:r>
            <a:endParaRPr>
              <a:latin typeface="Montserrat"/>
              <a:ea typeface="Montserrat"/>
              <a:cs typeface="Montserrat"/>
              <a:sym typeface="Montserrat"/>
            </a:endParaRPr>
          </a:p>
        </p:txBody>
      </p:sp>
      <p:pic>
        <p:nvPicPr>
          <p:cNvPr id="452" name="Google Shape;452;gfb85ba2d63_0_6"/>
          <p:cNvPicPr preferRelativeResize="0"/>
          <p:nvPr/>
        </p:nvPicPr>
        <p:blipFill rotWithShape="1">
          <a:blip r:embed="rId3">
            <a:alphaModFix/>
          </a:blip>
          <a:srcRect b="30829"/>
          <a:stretch/>
        </p:blipFill>
        <p:spPr>
          <a:xfrm>
            <a:off x="2784663" y="2152150"/>
            <a:ext cx="3665825" cy="2535599"/>
          </a:xfrm>
          <a:prstGeom prst="rect">
            <a:avLst/>
          </a:prstGeom>
          <a:noFill/>
          <a:ln>
            <a:noFill/>
          </a:ln>
        </p:spPr>
      </p:pic>
      <p:sp>
        <p:nvSpPr>
          <p:cNvPr id="453" name="Google Shape;453;gfb85ba2d63_0_6"/>
          <p:cNvSpPr txBox="1"/>
          <p:nvPr/>
        </p:nvSpPr>
        <p:spPr>
          <a:xfrm>
            <a:off x="677125" y="1425850"/>
            <a:ext cx="79953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Montserrat"/>
                <a:ea typeface="Montserrat"/>
                <a:cs typeface="Montserrat"/>
                <a:sym typeface="Montserrat"/>
              </a:rPr>
              <a:t>Para poder calcular las derivadas parciales para cada uno de los parámetros utilizamos la regla de la cadena.</a:t>
            </a:r>
            <a:endParaRPr sz="1400" b="0" i="0" u="none" strike="noStrike" cap="none">
              <a:solidFill>
                <a:srgbClr val="000000"/>
              </a:solidFill>
              <a:latin typeface="Montserrat"/>
              <a:ea typeface="Montserrat"/>
              <a:cs typeface="Montserrat"/>
              <a:sym typeface="Montserrat"/>
            </a:endParaRPr>
          </a:p>
        </p:txBody>
      </p:sp>
      <p:sp>
        <p:nvSpPr>
          <p:cNvPr id="454" name="Google Shape;454;gfb85ba2d63_0_6"/>
          <p:cNvSpPr txBox="1"/>
          <p:nvPr/>
        </p:nvSpPr>
        <p:spPr>
          <a:xfrm>
            <a:off x="264325" y="4687750"/>
            <a:ext cx="81225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s" sz="1000" b="0" i="0" u="none" strike="noStrike" cap="none">
                <a:solidFill>
                  <a:srgbClr val="000000"/>
                </a:solidFill>
                <a:latin typeface="Montserrat"/>
                <a:ea typeface="Montserrat"/>
                <a:cs typeface="Montserrat"/>
                <a:sym typeface="Montserrat"/>
              </a:rPr>
              <a:t>Convolutions and Backpropagations. </a:t>
            </a:r>
            <a:r>
              <a:rPr lang="es" sz="1000" b="0" i="0" u="sng" strike="noStrike" cap="none">
                <a:solidFill>
                  <a:schemeClr val="hlink"/>
                </a:solidFill>
                <a:latin typeface="Montserrat"/>
                <a:ea typeface="Montserrat"/>
                <a:cs typeface="Montserrat"/>
                <a:sym typeface="Montserrat"/>
                <a:hlinkClick r:id="rId4"/>
              </a:rPr>
              <a:t>Link</a:t>
            </a:r>
            <a:r>
              <a:rPr lang="es" sz="1000" b="0" i="0" u="none" strike="noStrike" cap="none">
                <a:solidFill>
                  <a:srgbClr val="000000"/>
                </a:solidFill>
                <a:latin typeface="Montserrat"/>
                <a:ea typeface="Montserrat"/>
                <a:cs typeface="Montserrat"/>
                <a:sym typeface="Montserrat"/>
              </a:rPr>
              <a:t> </a:t>
            </a: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gfb85ba2d63_0_13"/>
          <p:cNvSpPr txBox="1">
            <a:spLocks noGrp="1"/>
          </p:cNvSpPr>
          <p:nvPr>
            <p:ph type="title"/>
          </p:nvPr>
        </p:nvSpPr>
        <p:spPr>
          <a:xfrm>
            <a:off x="520850" y="591775"/>
            <a:ext cx="8320800" cy="58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Capa Convolucional: Backpropagation</a:t>
            </a:r>
            <a:endParaRPr>
              <a:latin typeface="Montserrat"/>
              <a:ea typeface="Montserrat"/>
              <a:cs typeface="Montserrat"/>
              <a:sym typeface="Montserrat"/>
            </a:endParaRPr>
          </a:p>
        </p:txBody>
      </p:sp>
      <p:sp>
        <p:nvSpPr>
          <p:cNvPr id="460" name="Google Shape;460;gfb85ba2d63_0_13"/>
          <p:cNvSpPr txBox="1"/>
          <p:nvPr/>
        </p:nvSpPr>
        <p:spPr>
          <a:xfrm>
            <a:off x="683600" y="1464925"/>
            <a:ext cx="79953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Montserrat"/>
                <a:ea typeface="Montserrat"/>
                <a:cs typeface="Montserrat"/>
                <a:sym typeface="Montserrat"/>
              </a:rPr>
              <a:t>Supongamos que tenemos una entrada </a:t>
            </a:r>
            <a:r>
              <a:rPr lang="es" sz="1400" b="1" i="0" u="none" strike="noStrike" cap="none">
                <a:solidFill>
                  <a:srgbClr val="FF0000"/>
                </a:solidFill>
                <a:latin typeface="Montserrat"/>
                <a:ea typeface="Montserrat"/>
                <a:cs typeface="Montserrat"/>
                <a:sym typeface="Montserrat"/>
              </a:rPr>
              <a:t>X</a:t>
            </a:r>
            <a:r>
              <a:rPr lang="es" sz="1400" b="0" i="0" u="none" strike="noStrike" cap="none">
                <a:solidFill>
                  <a:srgbClr val="000000"/>
                </a:solidFill>
                <a:latin typeface="Montserrat"/>
                <a:ea typeface="Montserrat"/>
                <a:cs typeface="Montserrat"/>
                <a:sym typeface="Montserrat"/>
              </a:rPr>
              <a:t> y un filtro </a:t>
            </a:r>
            <a:r>
              <a:rPr lang="es" sz="1400" b="1" i="0" u="none" strike="noStrike" cap="none">
                <a:solidFill>
                  <a:srgbClr val="0000FF"/>
                </a:solidFill>
                <a:latin typeface="Montserrat"/>
                <a:ea typeface="Montserrat"/>
                <a:cs typeface="Montserrat"/>
                <a:sym typeface="Montserrat"/>
              </a:rPr>
              <a:t>F</a:t>
            </a:r>
            <a:r>
              <a:rPr lang="es" sz="1400" b="0" i="0" u="none" strike="noStrike" cap="none">
                <a:solidFill>
                  <a:srgbClr val="000000"/>
                </a:solidFill>
                <a:latin typeface="Montserrat"/>
                <a:ea typeface="Montserrat"/>
                <a:cs typeface="Montserrat"/>
                <a:sym typeface="Montserrat"/>
              </a:rPr>
              <a:t>, y que nuestra función </a:t>
            </a:r>
            <a:r>
              <a:rPr lang="es" sz="1400" b="1" i="1" u="none" strike="noStrike" cap="none">
                <a:solidFill>
                  <a:srgbClr val="000000"/>
                </a:solidFill>
                <a:latin typeface="Cambria"/>
                <a:ea typeface="Cambria"/>
                <a:cs typeface="Cambria"/>
                <a:sym typeface="Cambria"/>
              </a:rPr>
              <a:t>f</a:t>
            </a:r>
            <a:r>
              <a:rPr lang="es" sz="1400" b="0" i="0" u="none" strike="noStrike" cap="none">
                <a:solidFill>
                  <a:srgbClr val="000000"/>
                </a:solidFill>
                <a:latin typeface="Montserrat"/>
                <a:ea typeface="Montserrat"/>
                <a:cs typeface="Montserrat"/>
                <a:sym typeface="Montserrat"/>
              </a:rPr>
              <a:t> es la convolución entre ambas.</a:t>
            </a:r>
            <a:endParaRPr sz="1400" b="0" i="0" u="none" strike="noStrike" cap="none">
              <a:solidFill>
                <a:srgbClr val="000000"/>
              </a:solidFill>
              <a:latin typeface="Montserrat"/>
              <a:ea typeface="Montserrat"/>
              <a:cs typeface="Montserrat"/>
              <a:sym typeface="Montserrat"/>
            </a:endParaRPr>
          </a:p>
        </p:txBody>
      </p:sp>
      <p:pic>
        <p:nvPicPr>
          <p:cNvPr id="461" name="Google Shape;461;gfb85ba2d63_0_13"/>
          <p:cNvPicPr preferRelativeResize="0"/>
          <p:nvPr/>
        </p:nvPicPr>
        <p:blipFill rotWithShape="1">
          <a:blip r:embed="rId3">
            <a:alphaModFix/>
          </a:blip>
          <a:srcRect/>
          <a:stretch/>
        </p:blipFill>
        <p:spPr>
          <a:xfrm>
            <a:off x="2530475" y="2041450"/>
            <a:ext cx="4301548" cy="27972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gfb85ba2d63_0_19"/>
          <p:cNvSpPr txBox="1">
            <a:spLocks noGrp="1"/>
          </p:cNvSpPr>
          <p:nvPr>
            <p:ph type="title"/>
          </p:nvPr>
        </p:nvSpPr>
        <p:spPr>
          <a:xfrm>
            <a:off x="520850" y="591775"/>
            <a:ext cx="8320800" cy="58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Capa Convolucional: Backpropagation</a:t>
            </a:r>
            <a:endParaRPr>
              <a:latin typeface="Montserrat"/>
              <a:ea typeface="Montserrat"/>
              <a:cs typeface="Montserrat"/>
              <a:sym typeface="Montserrat"/>
            </a:endParaRPr>
          </a:p>
        </p:txBody>
      </p:sp>
      <p:sp>
        <p:nvSpPr>
          <p:cNvPr id="467" name="Google Shape;467;gfb85ba2d63_0_19"/>
          <p:cNvSpPr txBox="1"/>
          <p:nvPr/>
        </p:nvSpPr>
        <p:spPr>
          <a:xfrm>
            <a:off x="683600" y="1318900"/>
            <a:ext cx="7995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Montserrat"/>
                <a:ea typeface="Montserrat"/>
                <a:cs typeface="Montserrat"/>
                <a:sym typeface="Montserrat"/>
              </a:rPr>
              <a:t>Al convolucionar la entrada con el filtro obtenemos la salida </a:t>
            </a:r>
            <a:r>
              <a:rPr lang="es" sz="1400" b="1" i="0" u="none" strike="noStrike" cap="none">
                <a:solidFill>
                  <a:srgbClr val="000000"/>
                </a:solidFill>
                <a:latin typeface="Montserrat"/>
                <a:ea typeface="Montserrat"/>
                <a:cs typeface="Montserrat"/>
                <a:sym typeface="Montserrat"/>
              </a:rPr>
              <a:t>O</a:t>
            </a:r>
            <a:endParaRPr sz="1400" b="1" i="0" u="none" strike="noStrike" cap="none">
              <a:solidFill>
                <a:srgbClr val="000000"/>
              </a:solidFill>
              <a:latin typeface="Montserrat"/>
              <a:ea typeface="Montserrat"/>
              <a:cs typeface="Montserrat"/>
              <a:sym typeface="Montserrat"/>
            </a:endParaRPr>
          </a:p>
        </p:txBody>
      </p:sp>
      <p:pic>
        <p:nvPicPr>
          <p:cNvPr id="468" name="Google Shape;468;gfb85ba2d63_0_19"/>
          <p:cNvPicPr preferRelativeResize="0"/>
          <p:nvPr/>
        </p:nvPicPr>
        <p:blipFill rotWithShape="1">
          <a:blip r:embed="rId3">
            <a:alphaModFix/>
          </a:blip>
          <a:srcRect/>
          <a:stretch/>
        </p:blipFill>
        <p:spPr>
          <a:xfrm>
            <a:off x="2878600" y="1865125"/>
            <a:ext cx="3278375" cy="3278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4"/>
          <p:cNvSpPr txBox="1">
            <a:spLocks noGrp="1"/>
          </p:cNvSpPr>
          <p:nvPr>
            <p:ph type="title"/>
          </p:nvPr>
        </p:nvSpPr>
        <p:spPr>
          <a:xfrm>
            <a:off x="727650" y="132727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Herramientas</a:t>
            </a:r>
            <a:endParaRPr>
              <a:latin typeface="Montserrat"/>
              <a:ea typeface="Montserrat"/>
              <a:cs typeface="Montserrat"/>
              <a:sym typeface="Montserrat"/>
            </a:endParaRPr>
          </a:p>
        </p:txBody>
      </p:sp>
      <p:sp>
        <p:nvSpPr>
          <p:cNvPr id="104" name="Google Shape;104;p4"/>
          <p:cNvSpPr txBox="1">
            <a:spLocks noGrp="1"/>
          </p:cNvSpPr>
          <p:nvPr>
            <p:ph type="body" idx="1"/>
          </p:nvPr>
        </p:nvSpPr>
        <p:spPr>
          <a:xfrm>
            <a:off x="727650" y="2028025"/>
            <a:ext cx="7688700" cy="2261100"/>
          </a:xfrm>
          <a:prstGeom prst="rect">
            <a:avLst/>
          </a:prstGeom>
          <a:noFill/>
          <a:ln>
            <a:noFill/>
          </a:ln>
        </p:spPr>
        <p:txBody>
          <a:bodyPr spcFirstLastPara="1" wrap="square" lIns="91425" tIns="126000" rIns="91425" bIns="91425" anchor="t" anchorCtr="0">
            <a:noAutofit/>
          </a:bodyPr>
          <a:lstStyle/>
          <a:p>
            <a:pPr marL="457200" lvl="0" indent="-330200" algn="l" rtl="0">
              <a:lnSpc>
                <a:spcPct val="115000"/>
              </a:lnSpc>
              <a:spcBef>
                <a:spcPts val="0"/>
              </a:spcBef>
              <a:spcAft>
                <a:spcPts val="0"/>
              </a:spcAft>
              <a:buSzPts val="1600"/>
              <a:buFont typeface="Montserrat"/>
              <a:buChar char="●"/>
            </a:pPr>
            <a:r>
              <a:rPr lang="es" sz="1600">
                <a:latin typeface="Montserrat"/>
                <a:ea typeface="Montserrat"/>
                <a:cs typeface="Montserrat"/>
                <a:sym typeface="Montserrat"/>
              </a:rPr>
              <a:t>Lenguaje: Python</a:t>
            </a:r>
            <a:endParaRPr sz="1600">
              <a:latin typeface="Montserrat"/>
              <a:ea typeface="Montserrat"/>
              <a:cs typeface="Montserrat"/>
              <a:sym typeface="Montserrat"/>
            </a:endParaRPr>
          </a:p>
          <a:p>
            <a:pPr marL="457200" lvl="0" indent="-330200" algn="l" rtl="0">
              <a:lnSpc>
                <a:spcPct val="115000"/>
              </a:lnSpc>
              <a:spcBef>
                <a:spcPts val="0"/>
              </a:spcBef>
              <a:spcAft>
                <a:spcPts val="0"/>
              </a:spcAft>
              <a:buSzPts val="1600"/>
              <a:buFont typeface="Montserrat"/>
              <a:buChar char="●"/>
            </a:pPr>
            <a:r>
              <a:rPr lang="es" sz="1600">
                <a:latin typeface="Montserrat"/>
                <a:ea typeface="Montserrat"/>
                <a:cs typeface="Montserrat"/>
                <a:sym typeface="Montserrat"/>
              </a:rPr>
              <a:t>Librerías comunes: Numpy, Pandas, Matplotlib, Tensorflow/Keras</a:t>
            </a:r>
            <a:endParaRPr sz="1600">
              <a:latin typeface="Montserrat"/>
              <a:ea typeface="Montserrat"/>
              <a:cs typeface="Montserrat"/>
              <a:sym typeface="Montserrat"/>
            </a:endParaRPr>
          </a:p>
          <a:p>
            <a:pPr marL="457200" lvl="0" indent="-330200" algn="l" rtl="0">
              <a:lnSpc>
                <a:spcPct val="115000"/>
              </a:lnSpc>
              <a:spcBef>
                <a:spcPts val="0"/>
              </a:spcBef>
              <a:spcAft>
                <a:spcPts val="0"/>
              </a:spcAft>
              <a:buSzPts val="1600"/>
              <a:buFont typeface="Montserrat"/>
              <a:buChar char="●"/>
            </a:pPr>
            <a:r>
              <a:rPr lang="es" sz="1600">
                <a:latin typeface="Montserrat"/>
                <a:ea typeface="Montserrat"/>
                <a:cs typeface="Montserrat"/>
                <a:sym typeface="Montserrat"/>
              </a:rPr>
              <a:t>Entornos de trabajo: Colab, Anaconda (para trabajo local)</a:t>
            </a:r>
            <a:endParaRPr sz="1600">
              <a:latin typeface="Montserrat"/>
              <a:ea typeface="Montserrat"/>
              <a:cs typeface="Montserrat"/>
              <a:sym typeface="Montserrat"/>
            </a:endParaRPr>
          </a:p>
          <a:p>
            <a:pPr marL="457200" lvl="0" indent="-330200" algn="l" rtl="0">
              <a:lnSpc>
                <a:spcPct val="115000"/>
              </a:lnSpc>
              <a:spcBef>
                <a:spcPts val="0"/>
              </a:spcBef>
              <a:spcAft>
                <a:spcPts val="0"/>
              </a:spcAft>
              <a:buSzPts val="1600"/>
              <a:buFont typeface="Montserrat"/>
              <a:buChar char="●"/>
            </a:pPr>
            <a:r>
              <a:rPr lang="es" sz="1600">
                <a:latin typeface="Montserrat"/>
                <a:ea typeface="Montserrat"/>
                <a:cs typeface="Montserrat"/>
                <a:sym typeface="Montserrat"/>
              </a:rPr>
              <a:t>Github</a:t>
            </a:r>
            <a:endParaRPr sz="1600">
              <a:latin typeface="Montserrat"/>
              <a:ea typeface="Montserrat"/>
              <a:cs typeface="Montserrat"/>
              <a:sym typeface="Montserrat"/>
            </a:endParaRPr>
          </a:p>
          <a:p>
            <a:pPr marL="0" lvl="0" indent="0" algn="l" rtl="0">
              <a:lnSpc>
                <a:spcPct val="115000"/>
              </a:lnSpc>
              <a:spcBef>
                <a:spcPts val="1600"/>
              </a:spcBef>
              <a:spcAft>
                <a:spcPts val="1600"/>
              </a:spcAft>
              <a:buSzPts val="13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gfb85ba2d63_0_25"/>
          <p:cNvSpPr txBox="1">
            <a:spLocks noGrp="1"/>
          </p:cNvSpPr>
          <p:nvPr>
            <p:ph type="title"/>
          </p:nvPr>
        </p:nvSpPr>
        <p:spPr>
          <a:xfrm>
            <a:off x="520850" y="591775"/>
            <a:ext cx="8320800" cy="58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Capa Convolucional: Backpropagation</a:t>
            </a:r>
            <a:endParaRPr>
              <a:latin typeface="Montserrat"/>
              <a:ea typeface="Montserrat"/>
              <a:cs typeface="Montserrat"/>
              <a:sym typeface="Montserrat"/>
            </a:endParaRPr>
          </a:p>
        </p:txBody>
      </p:sp>
      <p:pic>
        <p:nvPicPr>
          <p:cNvPr id="474" name="Google Shape;474;gfb85ba2d63_0_25"/>
          <p:cNvPicPr preferRelativeResize="0"/>
          <p:nvPr/>
        </p:nvPicPr>
        <p:blipFill rotWithShape="1">
          <a:blip r:embed="rId3">
            <a:alphaModFix/>
          </a:blip>
          <a:srcRect b="31295"/>
          <a:stretch/>
        </p:blipFill>
        <p:spPr>
          <a:xfrm>
            <a:off x="744600" y="1521625"/>
            <a:ext cx="4589050" cy="3278999"/>
          </a:xfrm>
          <a:prstGeom prst="rect">
            <a:avLst/>
          </a:prstGeom>
          <a:noFill/>
          <a:ln>
            <a:noFill/>
          </a:ln>
        </p:spPr>
      </p:pic>
      <p:sp>
        <p:nvSpPr>
          <p:cNvPr id="475" name="Google Shape;475;gfb85ba2d63_0_25"/>
          <p:cNvSpPr txBox="1"/>
          <p:nvPr/>
        </p:nvSpPr>
        <p:spPr>
          <a:xfrm>
            <a:off x="5514975" y="1593050"/>
            <a:ext cx="3378900" cy="24936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500"/>
              <a:buFont typeface="Arial"/>
              <a:buNone/>
            </a:pPr>
            <a:r>
              <a:rPr lang="es" sz="1500" b="0" i="0" u="none" strike="noStrike" cap="none">
                <a:solidFill>
                  <a:srgbClr val="000000"/>
                </a:solidFill>
                <a:latin typeface="Montserrat"/>
                <a:ea typeface="Montserrat"/>
                <a:cs typeface="Montserrat"/>
                <a:sym typeface="Montserrat"/>
              </a:rPr>
              <a:t>La derivada de </a:t>
            </a:r>
            <a:r>
              <a:rPr lang="es" sz="1500" b="1" i="0" u="none" strike="noStrike" cap="none">
                <a:solidFill>
                  <a:srgbClr val="000000"/>
                </a:solidFill>
                <a:latin typeface="Cambria"/>
                <a:ea typeface="Cambria"/>
                <a:cs typeface="Cambria"/>
                <a:sym typeface="Cambria"/>
              </a:rPr>
              <a:t>L</a:t>
            </a:r>
            <a:r>
              <a:rPr lang="es" sz="1500" b="0" i="0" u="none" strike="noStrike" cap="none">
                <a:solidFill>
                  <a:srgbClr val="000000"/>
                </a:solidFill>
                <a:latin typeface="Montserrat"/>
                <a:ea typeface="Montserrat"/>
                <a:cs typeface="Montserrat"/>
                <a:sym typeface="Montserrat"/>
              </a:rPr>
              <a:t> con respecto a </a:t>
            </a:r>
            <a:r>
              <a:rPr lang="es" sz="1500" b="1" i="0" u="none" strike="noStrike" cap="none">
                <a:solidFill>
                  <a:srgbClr val="000000"/>
                </a:solidFill>
                <a:latin typeface="Cambria"/>
                <a:ea typeface="Cambria"/>
                <a:cs typeface="Cambria"/>
                <a:sym typeface="Cambria"/>
              </a:rPr>
              <a:t>F</a:t>
            </a:r>
            <a:r>
              <a:rPr lang="es" sz="1500" b="0" i="0" u="none" strike="noStrike" cap="none">
                <a:solidFill>
                  <a:srgbClr val="000000"/>
                </a:solidFill>
                <a:latin typeface="Montserrat"/>
                <a:ea typeface="Montserrat"/>
                <a:cs typeface="Montserrat"/>
                <a:sym typeface="Montserrat"/>
              </a:rPr>
              <a:t>, para cada valor en </a:t>
            </a:r>
            <a:r>
              <a:rPr lang="es" sz="1500" b="1" i="0" u="none" strike="noStrike" cap="none">
                <a:solidFill>
                  <a:srgbClr val="000000"/>
                </a:solidFill>
                <a:latin typeface="Cambria"/>
                <a:ea typeface="Cambria"/>
                <a:cs typeface="Cambria"/>
                <a:sym typeface="Cambria"/>
              </a:rPr>
              <a:t>F</a:t>
            </a:r>
            <a:r>
              <a:rPr lang="es" sz="1500" b="0" i="0" u="none" strike="noStrike" cap="none">
                <a:solidFill>
                  <a:srgbClr val="000000"/>
                </a:solidFill>
                <a:latin typeface="Montserrat"/>
                <a:ea typeface="Montserrat"/>
                <a:cs typeface="Montserrat"/>
                <a:sym typeface="Montserrat"/>
              </a:rPr>
              <a:t>, será la que utilizaremos en nuestro optimizador para ajustar los parámetros de dicho filtro.</a:t>
            </a:r>
            <a:endParaRPr sz="1500" b="0" i="0" u="none" strike="noStrike" cap="none">
              <a:solidFill>
                <a:srgbClr val="000000"/>
              </a:solidFill>
              <a:latin typeface="Montserrat"/>
              <a:ea typeface="Montserrat"/>
              <a:cs typeface="Montserrat"/>
              <a:sym typeface="Montserrat"/>
            </a:endParaRPr>
          </a:p>
          <a:p>
            <a:pPr marL="0" marR="0" lvl="0" indent="0" algn="just"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Montserrat"/>
              <a:ea typeface="Montserrat"/>
              <a:cs typeface="Montserrat"/>
              <a:sym typeface="Montserrat"/>
            </a:endParaRPr>
          </a:p>
          <a:p>
            <a:pPr marL="0" marR="0" lvl="0" indent="0" algn="just" rtl="0">
              <a:lnSpc>
                <a:spcPct val="100000"/>
              </a:lnSpc>
              <a:spcBef>
                <a:spcPts val="0"/>
              </a:spcBef>
              <a:spcAft>
                <a:spcPts val="0"/>
              </a:spcAft>
              <a:buClr>
                <a:srgbClr val="000000"/>
              </a:buClr>
              <a:buSzPts val="1500"/>
              <a:buFont typeface="Arial"/>
              <a:buNone/>
            </a:pPr>
            <a:r>
              <a:rPr lang="es" sz="1500" b="0" i="0" u="none" strike="noStrike" cap="none">
                <a:solidFill>
                  <a:srgbClr val="000000"/>
                </a:solidFill>
                <a:latin typeface="Montserrat"/>
                <a:ea typeface="Montserrat"/>
                <a:cs typeface="Montserrat"/>
                <a:sym typeface="Montserrat"/>
              </a:rPr>
              <a:t>La derivada de </a:t>
            </a:r>
            <a:r>
              <a:rPr lang="es" sz="1500" b="1" i="0" u="none" strike="noStrike" cap="none">
                <a:solidFill>
                  <a:srgbClr val="000000"/>
                </a:solidFill>
                <a:latin typeface="Cambria"/>
                <a:ea typeface="Cambria"/>
                <a:cs typeface="Cambria"/>
                <a:sym typeface="Cambria"/>
              </a:rPr>
              <a:t>L</a:t>
            </a:r>
            <a:r>
              <a:rPr lang="es" sz="1500" b="0" i="0" u="none" strike="noStrike" cap="none">
                <a:solidFill>
                  <a:srgbClr val="000000"/>
                </a:solidFill>
                <a:latin typeface="Montserrat"/>
                <a:ea typeface="Montserrat"/>
                <a:cs typeface="Montserrat"/>
                <a:sym typeface="Montserrat"/>
              </a:rPr>
              <a:t> con respecto a la entrada </a:t>
            </a:r>
            <a:r>
              <a:rPr lang="es" sz="1500" b="1" i="0" u="none" strike="noStrike" cap="none">
                <a:solidFill>
                  <a:srgbClr val="000000"/>
                </a:solidFill>
                <a:latin typeface="Cambria"/>
                <a:ea typeface="Cambria"/>
                <a:cs typeface="Cambria"/>
                <a:sym typeface="Cambria"/>
              </a:rPr>
              <a:t>X</a:t>
            </a:r>
            <a:r>
              <a:rPr lang="es" sz="1500" b="0" i="0" u="none" strike="noStrike" cap="none">
                <a:solidFill>
                  <a:srgbClr val="000000"/>
                </a:solidFill>
                <a:latin typeface="Montserrat"/>
                <a:ea typeface="Montserrat"/>
                <a:cs typeface="Montserrat"/>
                <a:sym typeface="Montserrat"/>
              </a:rPr>
              <a:t>, para cada valor de </a:t>
            </a:r>
            <a:r>
              <a:rPr lang="es" sz="1500" b="1" i="0" u="none" strike="noStrike" cap="none">
                <a:solidFill>
                  <a:srgbClr val="000000"/>
                </a:solidFill>
                <a:latin typeface="Cambria"/>
                <a:ea typeface="Cambria"/>
                <a:cs typeface="Cambria"/>
                <a:sym typeface="Cambria"/>
              </a:rPr>
              <a:t>X</a:t>
            </a:r>
            <a:r>
              <a:rPr lang="es" sz="1500" b="0" i="0" u="none" strike="noStrike" cap="none">
                <a:solidFill>
                  <a:srgbClr val="000000"/>
                </a:solidFill>
                <a:latin typeface="Montserrat"/>
                <a:ea typeface="Montserrat"/>
                <a:cs typeface="Montserrat"/>
                <a:sym typeface="Montserrat"/>
              </a:rPr>
              <a:t>, será la que retropropagaremos a la capa anterior.</a:t>
            </a:r>
            <a:endParaRPr sz="15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gfb85ba2d63_0_31"/>
          <p:cNvSpPr txBox="1">
            <a:spLocks noGrp="1"/>
          </p:cNvSpPr>
          <p:nvPr>
            <p:ph type="title"/>
          </p:nvPr>
        </p:nvSpPr>
        <p:spPr>
          <a:xfrm>
            <a:off x="520850" y="591775"/>
            <a:ext cx="8320800" cy="58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Capa Convolucional: Backpropagation</a:t>
            </a:r>
            <a:endParaRPr>
              <a:latin typeface="Montserrat"/>
              <a:ea typeface="Montserrat"/>
              <a:cs typeface="Montserrat"/>
              <a:sym typeface="Montserrat"/>
            </a:endParaRPr>
          </a:p>
        </p:txBody>
      </p:sp>
      <p:sp>
        <p:nvSpPr>
          <p:cNvPr id="481" name="Google Shape;481;gfb85ba2d63_0_31"/>
          <p:cNvSpPr txBox="1"/>
          <p:nvPr/>
        </p:nvSpPr>
        <p:spPr>
          <a:xfrm>
            <a:off x="514350" y="1407325"/>
            <a:ext cx="8272500" cy="1262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Montserrat"/>
                <a:ea typeface="Montserrat"/>
                <a:cs typeface="Montserrat"/>
                <a:sym typeface="Montserrat"/>
              </a:rPr>
              <a:t>Derivada de </a:t>
            </a:r>
            <a:r>
              <a:rPr lang="es" sz="1400" b="1" i="0" u="none" strike="noStrike" cap="none">
                <a:solidFill>
                  <a:srgbClr val="000000"/>
                </a:solidFill>
                <a:latin typeface="Cambria"/>
                <a:ea typeface="Cambria"/>
                <a:cs typeface="Cambria"/>
                <a:sym typeface="Cambria"/>
              </a:rPr>
              <a:t>L</a:t>
            </a:r>
            <a:r>
              <a:rPr lang="es" sz="1400" b="0" i="0" u="none" strike="noStrike" cap="none">
                <a:solidFill>
                  <a:srgbClr val="000000"/>
                </a:solidFill>
                <a:latin typeface="Montserrat"/>
                <a:ea typeface="Montserrat"/>
                <a:cs typeface="Montserrat"/>
                <a:sym typeface="Montserrat"/>
              </a:rPr>
              <a:t> con respecto a </a:t>
            </a:r>
            <a:r>
              <a:rPr lang="es" sz="1400" b="1" i="0" u="none" strike="noStrike" cap="none">
                <a:solidFill>
                  <a:srgbClr val="000000"/>
                </a:solidFill>
                <a:latin typeface="Cambria"/>
                <a:ea typeface="Cambria"/>
                <a:cs typeface="Cambria"/>
                <a:sym typeface="Cambria"/>
              </a:rPr>
              <a:t>F</a:t>
            </a:r>
            <a:r>
              <a:rPr lang="es" sz="1400" b="0" i="0" u="none" strike="noStrike" cap="none">
                <a:solidFill>
                  <a:srgbClr val="000000"/>
                </a:solidFill>
                <a:latin typeface="Montserrat"/>
                <a:ea typeface="Montserrat"/>
                <a:cs typeface="Montserrat"/>
                <a:sym typeface="Montserrat"/>
              </a:rPr>
              <a:t>:</a:t>
            </a:r>
            <a:endParaRPr sz="1400" b="0" i="0" u="none" strike="noStrike" cap="none">
              <a:solidFill>
                <a:srgbClr val="000000"/>
              </a:solidFill>
              <a:latin typeface="Montserrat"/>
              <a:ea typeface="Montserrat"/>
              <a:cs typeface="Montserrat"/>
              <a:sym typeface="Montserrat"/>
            </a:endParaRPr>
          </a:p>
          <a:p>
            <a:pPr marL="457200" marR="0" lvl="0" indent="-317500" algn="l" rtl="0">
              <a:lnSpc>
                <a:spcPct val="100000"/>
              </a:lnSpc>
              <a:spcBef>
                <a:spcPts val="0"/>
              </a:spcBef>
              <a:spcAft>
                <a:spcPts val="0"/>
              </a:spcAft>
              <a:buClr>
                <a:srgbClr val="000000"/>
              </a:buClr>
              <a:buSzPts val="1400"/>
              <a:buFont typeface="Montserrat"/>
              <a:buAutoNum type="arabicPeriod"/>
            </a:pPr>
            <a:r>
              <a:rPr lang="es" sz="1400" b="0" i="0" u="none" strike="noStrike" cap="none">
                <a:solidFill>
                  <a:srgbClr val="000000"/>
                </a:solidFill>
                <a:latin typeface="Montserrat"/>
                <a:ea typeface="Montserrat"/>
                <a:cs typeface="Montserrat"/>
                <a:sym typeface="Montserrat"/>
              </a:rPr>
              <a:t>Derivada de </a:t>
            </a:r>
            <a:r>
              <a:rPr lang="es" sz="1400" b="1" i="0" u="none" strike="noStrike" cap="none">
                <a:solidFill>
                  <a:srgbClr val="000000"/>
                </a:solidFill>
                <a:latin typeface="Cambria"/>
                <a:ea typeface="Cambria"/>
                <a:cs typeface="Cambria"/>
                <a:sym typeface="Cambria"/>
              </a:rPr>
              <a:t>O</a:t>
            </a:r>
            <a:r>
              <a:rPr lang="es" sz="1400" b="0" i="0" u="none" strike="noStrike" cap="none">
                <a:solidFill>
                  <a:srgbClr val="000000"/>
                </a:solidFill>
                <a:latin typeface="Montserrat"/>
                <a:ea typeface="Montserrat"/>
                <a:cs typeface="Montserrat"/>
                <a:sym typeface="Montserrat"/>
              </a:rPr>
              <a:t> con respecto a </a:t>
            </a:r>
            <a:r>
              <a:rPr lang="es" sz="1400" b="1" i="0" u="none" strike="noStrike" cap="none">
                <a:solidFill>
                  <a:srgbClr val="000000"/>
                </a:solidFill>
                <a:latin typeface="Cambria"/>
                <a:ea typeface="Cambria"/>
                <a:cs typeface="Cambria"/>
                <a:sym typeface="Cambria"/>
              </a:rPr>
              <a:t>F</a:t>
            </a:r>
            <a:endParaRPr sz="1400" b="1" i="0" u="none" strike="noStrike" cap="none">
              <a:solidFill>
                <a:srgbClr val="000000"/>
              </a:solidFill>
              <a:latin typeface="Cambria"/>
              <a:ea typeface="Cambria"/>
              <a:cs typeface="Cambria"/>
              <a:sym typeface="Cambria"/>
            </a:endParaRPr>
          </a:p>
          <a:p>
            <a:pPr marL="457200" marR="0" lvl="0" indent="-317500" algn="l" rtl="0">
              <a:lnSpc>
                <a:spcPct val="100000"/>
              </a:lnSpc>
              <a:spcBef>
                <a:spcPts val="0"/>
              </a:spcBef>
              <a:spcAft>
                <a:spcPts val="0"/>
              </a:spcAft>
              <a:buClr>
                <a:srgbClr val="000000"/>
              </a:buClr>
              <a:buSzPts val="1400"/>
              <a:buFont typeface="Montserrat"/>
              <a:buAutoNum type="arabicPeriod"/>
            </a:pPr>
            <a:r>
              <a:rPr lang="es" sz="1400" b="0" i="0" u="none" strike="noStrike" cap="none">
                <a:solidFill>
                  <a:srgbClr val="000000"/>
                </a:solidFill>
                <a:latin typeface="Montserrat"/>
                <a:ea typeface="Montserrat"/>
                <a:cs typeface="Montserrat"/>
                <a:sym typeface="Montserrat"/>
              </a:rPr>
              <a:t>Aplicar regla de la cadena</a:t>
            </a:r>
            <a:endParaRPr sz="14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Montserrat"/>
                <a:ea typeface="Montserrat"/>
                <a:cs typeface="Montserrat"/>
                <a:sym typeface="Montserrat"/>
              </a:rPr>
              <a:t>1) Derivada de la matriz de salida </a:t>
            </a:r>
            <a:r>
              <a:rPr lang="es" sz="1400" b="1" i="0" u="none" strike="noStrike" cap="none">
                <a:solidFill>
                  <a:srgbClr val="000000"/>
                </a:solidFill>
                <a:latin typeface="Cambria"/>
                <a:ea typeface="Cambria"/>
                <a:cs typeface="Cambria"/>
                <a:sym typeface="Cambria"/>
              </a:rPr>
              <a:t>O</a:t>
            </a:r>
            <a:r>
              <a:rPr lang="es" sz="1400" b="0" i="0" u="none" strike="noStrike" cap="none">
                <a:solidFill>
                  <a:srgbClr val="000000"/>
                </a:solidFill>
                <a:latin typeface="Montserrat"/>
                <a:ea typeface="Montserrat"/>
                <a:cs typeface="Montserrat"/>
                <a:sym typeface="Montserrat"/>
              </a:rPr>
              <a:t> con respecto al filtro </a:t>
            </a:r>
            <a:r>
              <a:rPr lang="es" sz="1400" b="1" i="0" u="none" strike="noStrike" cap="none">
                <a:solidFill>
                  <a:srgbClr val="000000"/>
                </a:solidFill>
                <a:latin typeface="Cambria"/>
                <a:ea typeface="Cambria"/>
                <a:cs typeface="Cambria"/>
                <a:sym typeface="Cambria"/>
              </a:rPr>
              <a:t>F</a:t>
            </a:r>
            <a:endParaRPr sz="1400" b="1" i="0" u="none" strike="noStrike" cap="none">
              <a:solidFill>
                <a:srgbClr val="000000"/>
              </a:solidFill>
              <a:latin typeface="Cambria"/>
              <a:ea typeface="Cambria"/>
              <a:cs typeface="Cambria"/>
              <a:sym typeface="Cambria"/>
            </a:endParaRPr>
          </a:p>
        </p:txBody>
      </p:sp>
      <p:pic>
        <p:nvPicPr>
          <p:cNvPr id="482" name="Google Shape;482;gfb85ba2d63_0_31"/>
          <p:cNvPicPr preferRelativeResize="0"/>
          <p:nvPr/>
        </p:nvPicPr>
        <p:blipFill rotWithShape="1">
          <a:blip r:embed="rId3">
            <a:alphaModFix/>
          </a:blip>
          <a:srcRect t="16576" b="67945"/>
          <a:stretch/>
        </p:blipFill>
        <p:spPr>
          <a:xfrm>
            <a:off x="1802738" y="2764625"/>
            <a:ext cx="5538525" cy="500050"/>
          </a:xfrm>
          <a:prstGeom prst="rect">
            <a:avLst/>
          </a:prstGeom>
          <a:noFill/>
          <a:ln>
            <a:noFill/>
          </a:ln>
        </p:spPr>
      </p:pic>
      <p:pic>
        <p:nvPicPr>
          <p:cNvPr id="483" name="Google Shape;483;gfb85ba2d63_0_31"/>
          <p:cNvPicPr preferRelativeResize="0"/>
          <p:nvPr/>
        </p:nvPicPr>
        <p:blipFill rotWithShape="1">
          <a:blip r:embed="rId3">
            <a:alphaModFix/>
          </a:blip>
          <a:srcRect t="50139" b="23799"/>
          <a:stretch/>
        </p:blipFill>
        <p:spPr>
          <a:xfrm>
            <a:off x="1353013" y="3629175"/>
            <a:ext cx="6437976" cy="978675"/>
          </a:xfrm>
          <a:prstGeom prst="rect">
            <a:avLst/>
          </a:prstGeom>
          <a:noFill/>
          <a:ln>
            <a:noFill/>
          </a:ln>
        </p:spPr>
      </p:pic>
      <p:cxnSp>
        <p:nvCxnSpPr>
          <p:cNvPr id="484" name="Google Shape;484;gfb85ba2d63_0_31"/>
          <p:cNvCxnSpPr>
            <a:stCxn id="482" idx="2"/>
            <a:endCxn id="483" idx="0"/>
          </p:cNvCxnSpPr>
          <p:nvPr/>
        </p:nvCxnSpPr>
        <p:spPr>
          <a:xfrm>
            <a:off x="4572000" y="3264675"/>
            <a:ext cx="0" cy="3645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gfb85ba2d63_0_39"/>
          <p:cNvSpPr txBox="1">
            <a:spLocks noGrp="1"/>
          </p:cNvSpPr>
          <p:nvPr>
            <p:ph type="title"/>
          </p:nvPr>
        </p:nvSpPr>
        <p:spPr>
          <a:xfrm>
            <a:off x="520850" y="591775"/>
            <a:ext cx="8320800" cy="58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Capa Convolucional: Backpropagation</a:t>
            </a:r>
            <a:endParaRPr>
              <a:latin typeface="Montserrat"/>
              <a:ea typeface="Montserrat"/>
              <a:cs typeface="Montserrat"/>
              <a:sym typeface="Montserrat"/>
            </a:endParaRPr>
          </a:p>
        </p:txBody>
      </p:sp>
      <p:sp>
        <p:nvSpPr>
          <p:cNvPr id="490" name="Google Shape;490;gfb85ba2d63_0_39"/>
          <p:cNvSpPr txBox="1"/>
          <p:nvPr/>
        </p:nvSpPr>
        <p:spPr>
          <a:xfrm>
            <a:off x="514350" y="1407325"/>
            <a:ext cx="8272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Montserrat"/>
                <a:ea typeface="Montserrat"/>
                <a:cs typeface="Montserrat"/>
                <a:sym typeface="Montserrat"/>
              </a:rPr>
              <a:t>2) Aplicar regla de la cadena</a:t>
            </a:r>
            <a:endParaRPr sz="1400" b="0" i="0" u="none" strike="noStrike" cap="none">
              <a:solidFill>
                <a:srgbClr val="000000"/>
              </a:solidFill>
              <a:latin typeface="Montserrat"/>
              <a:ea typeface="Montserrat"/>
              <a:cs typeface="Montserrat"/>
              <a:sym typeface="Montserrat"/>
            </a:endParaRPr>
          </a:p>
        </p:txBody>
      </p:sp>
      <p:pic>
        <p:nvPicPr>
          <p:cNvPr id="491" name="Google Shape;491;gfb85ba2d63_0_39"/>
          <p:cNvPicPr preferRelativeResize="0"/>
          <p:nvPr/>
        </p:nvPicPr>
        <p:blipFill rotWithShape="1">
          <a:blip r:embed="rId3">
            <a:alphaModFix/>
          </a:blip>
          <a:srcRect l="20072" t="8635" r="27312" b="64260"/>
          <a:stretch/>
        </p:blipFill>
        <p:spPr>
          <a:xfrm>
            <a:off x="3379000" y="1351375"/>
            <a:ext cx="2102028" cy="581100"/>
          </a:xfrm>
          <a:prstGeom prst="rect">
            <a:avLst/>
          </a:prstGeom>
          <a:noFill/>
          <a:ln>
            <a:noFill/>
          </a:ln>
        </p:spPr>
      </p:pic>
      <p:pic>
        <p:nvPicPr>
          <p:cNvPr id="492" name="Google Shape;492;gfb85ba2d63_0_39"/>
          <p:cNvPicPr preferRelativeResize="0"/>
          <p:nvPr/>
        </p:nvPicPr>
        <p:blipFill rotWithShape="1">
          <a:blip r:embed="rId4">
            <a:alphaModFix/>
          </a:blip>
          <a:srcRect l="12525" t="34800" r="15862" b="16113"/>
          <a:stretch/>
        </p:blipFill>
        <p:spPr>
          <a:xfrm>
            <a:off x="557200" y="3000325"/>
            <a:ext cx="2728925" cy="989525"/>
          </a:xfrm>
          <a:prstGeom prst="rect">
            <a:avLst/>
          </a:prstGeom>
          <a:noFill/>
          <a:ln>
            <a:noFill/>
          </a:ln>
        </p:spPr>
      </p:pic>
      <p:pic>
        <p:nvPicPr>
          <p:cNvPr id="493" name="Google Shape;493;gfb85ba2d63_0_39"/>
          <p:cNvPicPr preferRelativeResize="0"/>
          <p:nvPr/>
        </p:nvPicPr>
        <p:blipFill rotWithShape="1">
          <a:blip r:embed="rId5">
            <a:alphaModFix/>
          </a:blip>
          <a:srcRect l="5141"/>
          <a:stretch/>
        </p:blipFill>
        <p:spPr>
          <a:xfrm>
            <a:off x="4350550" y="2041975"/>
            <a:ext cx="4436301" cy="2906225"/>
          </a:xfrm>
          <a:prstGeom prst="rect">
            <a:avLst/>
          </a:prstGeom>
          <a:noFill/>
          <a:ln>
            <a:noFill/>
          </a:ln>
        </p:spPr>
      </p:pic>
      <p:cxnSp>
        <p:nvCxnSpPr>
          <p:cNvPr id="494" name="Google Shape;494;gfb85ba2d63_0_39"/>
          <p:cNvCxnSpPr>
            <a:stCxn id="492" idx="3"/>
            <a:endCxn id="493" idx="1"/>
          </p:cNvCxnSpPr>
          <p:nvPr/>
        </p:nvCxnSpPr>
        <p:spPr>
          <a:xfrm>
            <a:off x="3286125" y="3495088"/>
            <a:ext cx="1064400" cy="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gfb85ba2d63_0_48"/>
          <p:cNvSpPr txBox="1">
            <a:spLocks noGrp="1"/>
          </p:cNvSpPr>
          <p:nvPr>
            <p:ph type="title"/>
          </p:nvPr>
        </p:nvSpPr>
        <p:spPr>
          <a:xfrm>
            <a:off x="520850" y="591775"/>
            <a:ext cx="8320800" cy="58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Capa Convolucional: Backpropagation</a:t>
            </a:r>
            <a:endParaRPr>
              <a:latin typeface="Montserrat"/>
              <a:ea typeface="Montserrat"/>
              <a:cs typeface="Montserrat"/>
              <a:sym typeface="Montserrat"/>
            </a:endParaRPr>
          </a:p>
        </p:txBody>
      </p:sp>
      <p:sp>
        <p:nvSpPr>
          <p:cNvPr id="500" name="Google Shape;500;gfb85ba2d63_0_48"/>
          <p:cNvSpPr txBox="1"/>
          <p:nvPr/>
        </p:nvSpPr>
        <p:spPr>
          <a:xfrm>
            <a:off x="514350" y="1407325"/>
            <a:ext cx="3586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Montserrat"/>
                <a:ea typeface="Montserrat"/>
                <a:cs typeface="Montserrat"/>
                <a:sym typeface="Montserrat"/>
              </a:rPr>
              <a:t>2) Aplicar regla de la cadena</a:t>
            </a:r>
            <a:endParaRPr sz="1400" b="0" i="0" u="none" strike="noStrike" cap="none">
              <a:solidFill>
                <a:srgbClr val="000000"/>
              </a:solidFill>
              <a:latin typeface="Montserrat"/>
              <a:ea typeface="Montserrat"/>
              <a:cs typeface="Montserrat"/>
              <a:sym typeface="Montserrat"/>
            </a:endParaRPr>
          </a:p>
        </p:txBody>
      </p:sp>
      <p:pic>
        <p:nvPicPr>
          <p:cNvPr id="501" name="Google Shape;501;gfb85ba2d63_0_48"/>
          <p:cNvPicPr preferRelativeResize="0"/>
          <p:nvPr/>
        </p:nvPicPr>
        <p:blipFill rotWithShape="1">
          <a:blip r:embed="rId3">
            <a:alphaModFix/>
          </a:blip>
          <a:srcRect l="5712" r="8905"/>
          <a:stretch/>
        </p:blipFill>
        <p:spPr>
          <a:xfrm>
            <a:off x="4714925" y="2010713"/>
            <a:ext cx="4164801" cy="3031175"/>
          </a:xfrm>
          <a:prstGeom prst="rect">
            <a:avLst/>
          </a:prstGeom>
          <a:noFill/>
          <a:ln>
            <a:noFill/>
          </a:ln>
        </p:spPr>
      </p:pic>
      <p:pic>
        <p:nvPicPr>
          <p:cNvPr id="502" name="Google Shape;502;gfb85ba2d63_0_48"/>
          <p:cNvPicPr preferRelativeResize="0"/>
          <p:nvPr/>
        </p:nvPicPr>
        <p:blipFill rotWithShape="1">
          <a:blip r:embed="rId4">
            <a:alphaModFix/>
          </a:blip>
          <a:srcRect l="5143" r="8552"/>
          <a:stretch/>
        </p:blipFill>
        <p:spPr>
          <a:xfrm>
            <a:off x="214325" y="2041975"/>
            <a:ext cx="4036200" cy="2906225"/>
          </a:xfrm>
          <a:prstGeom prst="rect">
            <a:avLst/>
          </a:prstGeom>
          <a:noFill/>
          <a:ln>
            <a:noFill/>
          </a:ln>
        </p:spPr>
      </p:pic>
      <p:cxnSp>
        <p:nvCxnSpPr>
          <p:cNvPr id="503" name="Google Shape;503;gfb85ba2d63_0_48"/>
          <p:cNvCxnSpPr/>
          <p:nvPr/>
        </p:nvCxnSpPr>
        <p:spPr>
          <a:xfrm rot="10800000" flipH="1">
            <a:off x="4321925" y="3494175"/>
            <a:ext cx="321600" cy="1800"/>
          </a:xfrm>
          <a:prstGeom prst="straightConnector1">
            <a:avLst/>
          </a:prstGeom>
          <a:noFill/>
          <a:ln w="9525" cap="flat" cmpd="sng">
            <a:solidFill>
              <a:schemeClr val="dk2"/>
            </a:solidFill>
            <a:prstDash val="solid"/>
            <a:round/>
            <a:headEnd type="none" w="sm" len="sm"/>
            <a:tailEnd type="triangle" w="med" len="med"/>
          </a:ln>
        </p:spPr>
      </p:cxnSp>
      <p:pic>
        <p:nvPicPr>
          <p:cNvPr id="504" name="Google Shape;504;gfb85ba2d63_0_48"/>
          <p:cNvPicPr preferRelativeResize="0"/>
          <p:nvPr/>
        </p:nvPicPr>
        <p:blipFill rotWithShape="1">
          <a:blip r:embed="rId5">
            <a:alphaModFix/>
          </a:blip>
          <a:srcRect l="5718" t="50140" r="7767" b="23799"/>
          <a:stretch/>
        </p:blipFill>
        <p:spPr>
          <a:xfrm>
            <a:off x="4836300" y="1142275"/>
            <a:ext cx="3786126" cy="665250"/>
          </a:xfrm>
          <a:prstGeom prst="rect">
            <a:avLst/>
          </a:prstGeom>
          <a:noFill/>
          <a:ln>
            <a:noFill/>
          </a:ln>
        </p:spPr>
      </p:pic>
      <p:cxnSp>
        <p:nvCxnSpPr>
          <p:cNvPr id="505" name="Google Shape;505;gfb85ba2d63_0_48"/>
          <p:cNvCxnSpPr>
            <a:stCxn id="504" idx="2"/>
          </p:cNvCxnSpPr>
          <p:nvPr/>
        </p:nvCxnSpPr>
        <p:spPr>
          <a:xfrm flipH="1">
            <a:off x="6722163" y="1807525"/>
            <a:ext cx="7200" cy="335700"/>
          </a:xfrm>
          <a:prstGeom prst="straightConnector1">
            <a:avLst/>
          </a:prstGeom>
          <a:noFill/>
          <a:ln w="9525" cap="flat" cmpd="sng">
            <a:solidFill>
              <a:schemeClr val="dk2"/>
            </a:solidFill>
            <a:prstDash val="solid"/>
            <a:round/>
            <a:headEnd type="none" w="sm" len="sm"/>
            <a:tailEnd type="triangle" w="med" len="med"/>
          </a:ln>
        </p:spPr>
      </p:cxnSp>
      <p:sp>
        <p:nvSpPr>
          <p:cNvPr id="506" name="Google Shape;506;gfb85ba2d63_0_48"/>
          <p:cNvSpPr/>
          <p:nvPr/>
        </p:nvSpPr>
        <p:spPr>
          <a:xfrm>
            <a:off x="4722025" y="2164550"/>
            <a:ext cx="4179000" cy="2736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gfb85ba2d63_0_59"/>
          <p:cNvSpPr txBox="1">
            <a:spLocks noGrp="1"/>
          </p:cNvSpPr>
          <p:nvPr>
            <p:ph type="title"/>
          </p:nvPr>
        </p:nvSpPr>
        <p:spPr>
          <a:xfrm>
            <a:off x="520850" y="591775"/>
            <a:ext cx="8320800" cy="58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Capa Convolucional: Backpropagation</a:t>
            </a:r>
            <a:endParaRPr>
              <a:latin typeface="Montserrat"/>
              <a:ea typeface="Montserrat"/>
              <a:cs typeface="Montserrat"/>
              <a:sym typeface="Montserrat"/>
            </a:endParaRPr>
          </a:p>
        </p:txBody>
      </p:sp>
      <p:pic>
        <p:nvPicPr>
          <p:cNvPr id="512" name="Google Shape;512;gfb85ba2d63_0_59"/>
          <p:cNvPicPr preferRelativeResize="0"/>
          <p:nvPr/>
        </p:nvPicPr>
        <p:blipFill rotWithShape="1">
          <a:blip r:embed="rId3">
            <a:alphaModFix/>
          </a:blip>
          <a:srcRect l="8222" t="56608" r="65323"/>
          <a:stretch/>
        </p:blipFill>
        <p:spPr>
          <a:xfrm>
            <a:off x="1249500" y="2636050"/>
            <a:ext cx="1578750" cy="1590675"/>
          </a:xfrm>
          <a:prstGeom prst="rect">
            <a:avLst/>
          </a:prstGeom>
          <a:noFill/>
          <a:ln>
            <a:noFill/>
          </a:ln>
        </p:spPr>
      </p:pic>
      <p:pic>
        <p:nvPicPr>
          <p:cNvPr id="513" name="Google Shape;513;gfb85ba2d63_0_59"/>
          <p:cNvPicPr preferRelativeResize="0"/>
          <p:nvPr/>
        </p:nvPicPr>
        <p:blipFill rotWithShape="1">
          <a:blip r:embed="rId3">
            <a:alphaModFix/>
          </a:blip>
          <a:srcRect l="47733" t="61091" r="30479" b="2855"/>
          <a:stretch/>
        </p:blipFill>
        <p:spPr>
          <a:xfrm>
            <a:off x="3814774" y="2770588"/>
            <a:ext cx="1300150" cy="1321600"/>
          </a:xfrm>
          <a:prstGeom prst="rect">
            <a:avLst/>
          </a:prstGeom>
          <a:noFill/>
          <a:ln>
            <a:noFill/>
          </a:ln>
        </p:spPr>
      </p:pic>
      <p:sp>
        <p:nvSpPr>
          <p:cNvPr id="514" name="Google Shape;514;gfb85ba2d63_0_59"/>
          <p:cNvSpPr txBox="1"/>
          <p:nvPr/>
        </p:nvSpPr>
        <p:spPr>
          <a:xfrm>
            <a:off x="550075" y="1457325"/>
            <a:ext cx="80940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Montserrat"/>
                <a:ea typeface="Montserrat"/>
                <a:cs typeface="Montserrat"/>
                <a:sym typeface="Montserrat"/>
              </a:rPr>
              <a:t>Entonces, para obtener las deriva</a:t>
            </a:r>
            <a:r>
              <a:rPr lang="es">
                <a:latin typeface="Montserrat"/>
                <a:ea typeface="Montserrat"/>
                <a:cs typeface="Montserrat"/>
                <a:sym typeface="Montserrat"/>
              </a:rPr>
              <a:t>das parciales del error </a:t>
            </a:r>
            <a:r>
              <a:rPr lang="es" b="1">
                <a:latin typeface="Cambria"/>
                <a:ea typeface="Cambria"/>
                <a:cs typeface="Cambria"/>
                <a:sym typeface="Cambria"/>
              </a:rPr>
              <a:t>L</a:t>
            </a:r>
            <a:r>
              <a:rPr lang="es">
                <a:latin typeface="Montserrat"/>
                <a:ea typeface="Montserrat"/>
                <a:cs typeface="Montserrat"/>
                <a:sym typeface="Montserrat"/>
              </a:rPr>
              <a:t> respecto a las componentes del filtro </a:t>
            </a:r>
            <a:r>
              <a:rPr lang="es" b="1">
                <a:latin typeface="Cambria"/>
                <a:ea typeface="Cambria"/>
                <a:cs typeface="Cambria"/>
                <a:sym typeface="Cambria"/>
              </a:rPr>
              <a:t>F</a:t>
            </a:r>
            <a:r>
              <a:rPr lang="es" sz="1400" b="0" i="0" u="none" strike="noStrike" cap="none">
                <a:solidFill>
                  <a:srgbClr val="000000"/>
                </a:solidFill>
                <a:latin typeface="Montserrat"/>
                <a:ea typeface="Montserrat"/>
                <a:cs typeface="Montserrat"/>
                <a:sym typeface="Montserrat"/>
              </a:rPr>
              <a:t>, debemos realizar una convolución entre la entrada </a:t>
            </a:r>
            <a:r>
              <a:rPr lang="es" sz="1400" b="1" i="0" u="none" strike="noStrike" cap="none">
                <a:solidFill>
                  <a:srgbClr val="000000"/>
                </a:solidFill>
                <a:latin typeface="Cambria"/>
                <a:ea typeface="Cambria"/>
                <a:cs typeface="Cambria"/>
                <a:sym typeface="Cambria"/>
              </a:rPr>
              <a:t>X</a:t>
            </a:r>
            <a:r>
              <a:rPr lang="es" sz="1400" b="0" i="0" u="none" strike="noStrike" cap="none">
                <a:solidFill>
                  <a:srgbClr val="000000"/>
                </a:solidFill>
                <a:latin typeface="Montserrat"/>
                <a:ea typeface="Montserrat"/>
                <a:cs typeface="Montserrat"/>
                <a:sym typeface="Montserrat"/>
              </a:rPr>
              <a:t> y el gradiente de error </a:t>
            </a:r>
            <a:r>
              <a:rPr lang="es" sz="1400" b="1" i="1" u="none" strike="noStrike" cap="none">
                <a:solidFill>
                  <a:srgbClr val="000000"/>
                </a:solidFill>
                <a:latin typeface="Cambria"/>
                <a:ea typeface="Cambria"/>
                <a:cs typeface="Cambria"/>
                <a:sym typeface="Cambria"/>
              </a:rPr>
              <a:t>∂L/∂O</a:t>
            </a:r>
            <a:r>
              <a:rPr lang="es" sz="1400" b="0" i="0" u="none" strike="noStrike" cap="none">
                <a:solidFill>
                  <a:srgbClr val="000000"/>
                </a:solidFill>
                <a:latin typeface="Montserrat"/>
                <a:ea typeface="Montserrat"/>
                <a:cs typeface="Montserrat"/>
                <a:sym typeface="Montserrat"/>
              </a:rPr>
              <a:t> de la capa anterior.</a:t>
            </a:r>
            <a:endParaRPr sz="1400" b="1" i="1" u="none" strike="noStrike" cap="none">
              <a:solidFill>
                <a:srgbClr val="000000"/>
              </a:solidFill>
              <a:latin typeface="Cambria"/>
              <a:ea typeface="Cambria"/>
              <a:cs typeface="Cambria"/>
              <a:sym typeface="Cambria"/>
            </a:endParaRPr>
          </a:p>
        </p:txBody>
      </p:sp>
      <p:pic>
        <p:nvPicPr>
          <p:cNvPr id="515" name="Google Shape;515;gfb85ba2d63_0_59"/>
          <p:cNvPicPr preferRelativeResize="0"/>
          <p:nvPr/>
        </p:nvPicPr>
        <p:blipFill rotWithShape="1">
          <a:blip r:embed="rId3">
            <a:alphaModFix/>
          </a:blip>
          <a:srcRect t="5776" r="77238" b="57687"/>
          <a:stretch/>
        </p:blipFill>
        <p:spPr>
          <a:xfrm>
            <a:off x="6317450" y="2770600"/>
            <a:ext cx="1340311" cy="1321575"/>
          </a:xfrm>
          <a:prstGeom prst="rect">
            <a:avLst/>
          </a:prstGeom>
          <a:noFill/>
          <a:ln>
            <a:noFill/>
          </a:ln>
        </p:spPr>
      </p:pic>
      <p:sp>
        <p:nvSpPr>
          <p:cNvPr id="516" name="Google Shape;516;gfb85ba2d63_0_59"/>
          <p:cNvSpPr txBox="1"/>
          <p:nvPr/>
        </p:nvSpPr>
        <p:spPr>
          <a:xfrm>
            <a:off x="3114675" y="3231275"/>
            <a:ext cx="278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1" i="0" u="none" strike="noStrike" cap="none">
                <a:solidFill>
                  <a:srgbClr val="000000"/>
                </a:solidFill>
                <a:latin typeface="Lato"/>
                <a:ea typeface="Lato"/>
                <a:cs typeface="Lato"/>
                <a:sym typeface="Lato"/>
              </a:rPr>
              <a:t>*</a:t>
            </a:r>
            <a:endParaRPr sz="1400" b="1" i="0" u="none" strike="noStrike" cap="none">
              <a:solidFill>
                <a:srgbClr val="000000"/>
              </a:solidFill>
              <a:latin typeface="Lato"/>
              <a:ea typeface="Lato"/>
              <a:cs typeface="Lato"/>
              <a:sym typeface="Lato"/>
            </a:endParaRPr>
          </a:p>
        </p:txBody>
      </p:sp>
      <p:sp>
        <p:nvSpPr>
          <p:cNvPr id="517" name="Google Shape;517;gfb85ba2d63_0_59"/>
          <p:cNvSpPr txBox="1"/>
          <p:nvPr/>
        </p:nvSpPr>
        <p:spPr>
          <a:xfrm>
            <a:off x="5576838" y="3231288"/>
            <a:ext cx="278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1" i="0" u="none" strike="noStrike" cap="none">
                <a:solidFill>
                  <a:srgbClr val="000000"/>
                </a:solidFill>
                <a:latin typeface="Lato"/>
                <a:ea typeface="Lato"/>
                <a:cs typeface="Lato"/>
                <a:sym typeface="Lato"/>
              </a:rPr>
              <a:t>=</a:t>
            </a:r>
            <a:endParaRPr sz="1400" b="1" i="0" u="none" strike="noStrike" cap="none">
              <a:solidFill>
                <a:srgbClr val="000000"/>
              </a:solidFill>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gfb85ba2d63_0_69"/>
          <p:cNvSpPr txBox="1">
            <a:spLocks noGrp="1"/>
          </p:cNvSpPr>
          <p:nvPr>
            <p:ph type="title"/>
          </p:nvPr>
        </p:nvSpPr>
        <p:spPr>
          <a:xfrm>
            <a:off x="520850" y="591775"/>
            <a:ext cx="8320800" cy="58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Capa Convolucional: Backpropagation</a:t>
            </a:r>
            <a:endParaRPr>
              <a:latin typeface="Montserrat"/>
              <a:ea typeface="Montserrat"/>
              <a:cs typeface="Montserrat"/>
              <a:sym typeface="Montserrat"/>
            </a:endParaRPr>
          </a:p>
        </p:txBody>
      </p:sp>
      <p:sp>
        <p:nvSpPr>
          <p:cNvPr id="523" name="Google Shape;523;gfb85ba2d63_0_69"/>
          <p:cNvSpPr txBox="1"/>
          <p:nvPr/>
        </p:nvSpPr>
        <p:spPr>
          <a:xfrm>
            <a:off x="514350" y="1407325"/>
            <a:ext cx="8272500" cy="1262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Montserrat"/>
                <a:ea typeface="Montserrat"/>
                <a:cs typeface="Montserrat"/>
                <a:sym typeface="Montserrat"/>
              </a:rPr>
              <a:t>Derivada de </a:t>
            </a:r>
            <a:r>
              <a:rPr lang="es" sz="1400" b="1" i="0" u="none" strike="noStrike" cap="none">
                <a:solidFill>
                  <a:srgbClr val="000000"/>
                </a:solidFill>
                <a:latin typeface="Cambria"/>
                <a:ea typeface="Cambria"/>
                <a:cs typeface="Cambria"/>
                <a:sym typeface="Cambria"/>
              </a:rPr>
              <a:t>L</a:t>
            </a:r>
            <a:r>
              <a:rPr lang="es" sz="1400" b="0" i="0" u="none" strike="noStrike" cap="none">
                <a:solidFill>
                  <a:srgbClr val="000000"/>
                </a:solidFill>
                <a:latin typeface="Montserrat"/>
                <a:ea typeface="Montserrat"/>
                <a:cs typeface="Montserrat"/>
                <a:sym typeface="Montserrat"/>
              </a:rPr>
              <a:t> con respecto a </a:t>
            </a:r>
            <a:r>
              <a:rPr lang="es" sz="1400" b="1" i="0" u="none" strike="noStrike" cap="none">
                <a:solidFill>
                  <a:srgbClr val="000000"/>
                </a:solidFill>
                <a:latin typeface="Cambria"/>
                <a:ea typeface="Cambria"/>
                <a:cs typeface="Cambria"/>
                <a:sym typeface="Cambria"/>
              </a:rPr>
              <a:t>X</a:t>
            </a:r>
            <a:r>
              <a:rPr lang="es" sz="1400" b="0" i="0" u="none" strike="noStrike" cap="none">
                <a:solidFill>
                  <a:srgbClr val="000000"/>
                </a:solidFill>
                <a:latin typeface="Montserrat"/>
                <a:ea typeface="Montserrat"/>
                <a:cs typeface="Montserrat"/>
                <a:sym typeface="Montserrat"/>
              </a:rPr>
              <a:t>:</a:t>
            </a:r>
            <a:endParaRPr sz="1400" b="0" i="0" u="none" strike="noStrike" cap="none">
              <a:solidFill>
                <a:srgbClr val="000000"/>
              </a:solidFill>
              <a:latin typeface="Montserrat"/>
              <a:ea typeface="Montserrat"/>
              <a:cs typeface="Montserrat"/>
              <a:sym typeface="Montserrat"/>
            </a:endParaRPr>
          </a:p>
          <a:p>
            <a:pPr marL="457200" marR="0" lvl="0" indent="-317500" algn="l" rtl="0">
              <a:lnSpc>
                <a:spcPct val="100000"/>
              </a:lnSpc>
              <a:spcBef>
                <a:spcPts val="0"/>
              </a:spcBef>
              <a:spcAft>
                <a:spcPts val="0"/>
              </a:spcAft>
              <a:buClr>
                <a:srgbClr val="000000"/>
              </a:buClr>
              <a:buSzPts val="1400"/>
              <a:buFont typeface="Montserrat"/>
              <a:buAutoNum type="arabicPeriod"/>
            </a:pPr>
            <a:r>
              <a:rPr lang="es" sz="1400" b="0" i="0" u="none" strike="noStrike" cap="none">
                <a:solidFill>
                  <a:srgbClr val="000000"/>
                </a:solidFill>
                <a:latin typeface="Montserrat"/>
                <a:ea typeface="Montserrat"/>
                <a:cs typeface="Montserrat"/>
                <a:sym typeface="Montserrat"/>
              </a:rPr>
              <a:t>Derivada de </a:t>
            </a:r>
            <a:r>
              <a:rPr lang="es" sz="1400" b="1" i="0" u="none" strike="noStrike" cap="none">
                <a:solidFill>
                  <a:srgbClr val="000000"/>
                </a:solidFill>
                <a:latin typeface="Cambria"/>
                <a:ea typeface="Cambria"/>
                <a:cs typeface="Cambria"/>
                <a:sym typeface="Cambria"/>
              </a:rPr>
              <a:t>O</a:t>
            </a:r>
            <a:r>
              <a:rPr lang="es" sz="1400" b="0" i="0" u="none" strike="noStrike" cap="none">
                <a:solidFill>
                  <a:srgbClr val="000000"/>
                </a:solidFill>
                <a:latin typeface="Montserrat"/>
                <a:ea typeface="Montserrat"/>
                <a:cs typeface="Montserrat"/>
                <a:sym typeface="Montserrat"/>
              </a:rPr>
              <a:t> con respecto a </a:t>
            </a:r>
            <a:r>
              <a:rPr lang="es" sz="1400" b="1" i="0" u="none" strike="noStrike" cap="none">
                <a:solidFill>
                  <a:srgbClr val="000000"/>
                </a:solidFill>
                <a:latin typeface="Cambria"/>
                <a:ea typeface="Cambria"/>
                <a:cs typeface="Cambria"/>
                <a:sym typeface="Cambria"/>
              </a:rPr>
              <a:t>X</a:t>
            </a:r>
            <a:endParaRPr sz="1400" b="1" i="0" u="none" strike="noStrike" cap="none">
              <a:solidFill>
                <a:srgbClr val="000000"/>
              </a:solidFill>
              <a:latin typeface="Cambria"/>
              <a:ea typeface="Cambria"/>
              <a:cs typeface="Cambria"/>
              <a:sym typeface="Cambria"/>
            </a:endParaRPr>
          </a:p>
          <a:p>
            <a:pPr marL="457200" marR="0" lvl="0" indent="-317500" algn="l" rtl="0">
              <a:lnSpc>
                <a:spcPct val="100000"/>
              </a:lnSpc>
              <a:spcBef>
                <a:spcPts val="0"/>
              </a:spcBef>
              <a:spcAft>
                <a:spcPts val="0"/>
              </a:spcAft>
              <a:buClr>
                <a:srgbClr val="000000"/>
              </a:buClr>
              <a:buSzPts val="1400"/>
              <a:buFont typeface="Montserrat"/>
              <a:buAutoNum type="arabicPeriod"/>
            </a:pPr>
            <a:r>
              <a:rPr lang="es" sz="1400" b="0" i="0" u="none" strike="noStrike" cap="none">
                <a:solidFill>
                  <a:srgbClr val="000000"/>
                </a:solidFill>
                <a:latin typeface="Montserrat"/>
                <a:ea typeface="Montserrat"/>
                <a:cs typeface="Montserrat"/>
                <a:sym typeface="Montserrat"/>
              </a:rPr>
              <a:t>Aplicar regla de la cadena</a:t>
            </a:r>
            <a:endParaRPr sz="14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Montserrat"/>
                <a:ea typeface="Montserrat"/>
                <a:cs typeface="Montserrat"/>
                <a:sym typeface="Montserrat"/>
              </a:rPr>
              <a:t>1) Derivada de la matriz de salida </a:t>
            </a:r>
            <a:r>
              <a:rPr lang="es" sz="1400" b="1" i="0" u="none" strike="noStrike" cap="none">
                <a:solidFill>
                  <a:srgbClr val="000000"/>
                </a:solidFill>
                <a:latin typeface="Cambria"/>
                <a:ea typeface="Cambria"/>
                <a:cs typeface="Cambria"/>
                <a:sym typeface="Cambria"/>
              </a:rPr>
              <a:t>O</a:t>
            </a:r>
            <a:r>
              <a:rPr lang="es" sz="1400" b="0" i="0" u="none" strike="noStrike" cap="none">
                <a:solidFill>
                  <a:srgbClr val="000000"/>
                </a:solidFill>
                <a:latin typeface="Montserrat"/>
                <a:ea typeface="Montserrat"/>
                <a:cs typeface="Montserrat"/>
                <a:sym typeface="Montserrat"/>
              </a:rPr>
              <a:t> con respecto a la entrada </a:t>
            </a:r>
            <a:r>
              <a:rPr lang="es" sz="1400" b="1" i="0" u="none" strike="noStrike" cap="none">
                <a:solidFill>
                  <a:srgbClr val="000000"/>
                </a:solidFill>
                <a:latin typeface="Cambria"/>
                <a:ea typeface="Cambria"/>
                <a:cs typeface="Cambria"/>
                <a:sym typeface="Cambria"/>
              </a:rPr>
              <a:t>X</a:t>
            </a:r>
            <a:endParaRPr sz="1400" b="1" i="0" u="none" strike="noStrike" cap="none">
              <a:solidFill>
                <a:srgbClr val="000000"/>
              </a:solidFill>
              <a:latin typeface="Cambria"/>
              <a:ea typeface="Cambria"/>
              <a:cs typeface="Cambria"/>
              <a:sym typeface="Cambria"/>
            </a:endParaRPr>
          </a:p>
        </p:txBody>
      </p:sp>
      <p:pic>
        <p:nvPicPr>
          <p:cNvPr id="524" name="Google Shape;524;gfb85ba2d63_0_69"/>
          <p:cNvPicPr preferRelativeResize="0"/>
          <p:nvPr/>
        </p:nvPicPr>
        <p:blipFill rotWithShape="1">
          <a:blip r:embed="rId3">
            <a:alphaModFix/>
          </a:blip>
          <a:srcRect t="16576" b="67945"/>
          <a:stretch/>
        </p:blipFill>
        <p:spPr>
          <a:xfrm>
            <a:off x="1802738" y="2764625"/>
            <a:ext cx="5538525" cy="500050"/>
          </a:xfrm>
          <a:prstGeom prst="rect">
            <a:avLst/>
          </a:prstGeom>
          <a:noFill/>
          <a:ln>
            <a:noFill/>
          </a:ln>
        </p:spPr>
      </p:pic>
      <p:cxnSp>
        <p:nvCxnSpPr>
          <p:cNvPr id="525" name="Google Shape;525;gfb85ba2d63_0_69"/>
          <p:cNvCxnSpPr>
            <a:stCxn id="524" idx="2"/>
            <a:endCxn id="526" idx="0"/>
          </p:cNvCxnSpPr>
          <p:nvPr/>
        </p:nvCxnSpPr>
        <p:spPr>
          <a:xfrm>
            <a:off x="4572000" y="3264675"/>
            <a:ext cx="0" cy="482400"/>
          </a:xfrm>
          <a:prstGeom prst="straightConnector1">
            <a:avLst/>
          </a:prstGeom>
          <a:noFill/>
          <a:ln w="9525" cap="flat" cmpd="sng">
            <a:solidFill>
              <a:schemeClr val="dk2"/>
            </a:solidFill>
            <a:prstDash val="solid"/>
            <a:round/>
            <a:headEnd type="none" w="sm" len="sm"/>
            <a:tailEnd type="triangle" w="med" len="med"/>
          </a:ln>
        </p:spPr>
      </p:cxnSp>
      <p:pic>
        <p:nvPicPr>
          <p:cNvPr id="526" name="Google Shape;526;gfb85ba2d63_0_69"/>
          <p:cNvPicPr preferRelativeResize="0"/>
          <p:nvPr/>
        </p:nvPicPr>
        <p:blipFill rotWithShape="1">
          <a:blip r:embed="rId4">
            <a:alphaModFix/>
          </a:blip>
          <a:srcRect l="6830" t="51031" r="17782" b="24082"/>
          <a:stretch/>
        </p:blipFill>
        <p:spPr>
          <a:xfrm>
            <a:off x="2380125" y="3747175"/>
            <a:ext cx="4383750" cy="9033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gfb85ba2d63_0_77"/>
          <p:cNvSpPr txBox="1">
            <a:spLocks noGrp="1"/>
          </p:cNvSpPr>
          <p:nvPr>
            <p:ph type="title"/>
          </p:nvPr>
        </p:nvSpPr>
        <p:spPr>
          <a:xfrm>
            <a:off x="520850" y="591775"/>
            <a:ext cx="8320800" cy="58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Capa Convolucional: Backpropagation</a:t>
            </a:r>
            <a:endParaRPr>
              <a:latin typeface="Montserrat"/>
              <a:ea typeface="Montserrat"/>
              <a:cs typeface="Montserrat"/>
              <a:sym typeface="Montserrat"/>
            </a:endParaRPr>
          </a:p>
        </p:txBody>
      </p:sp>
      <p:sp>
        <p:nvSpPr>
          <p:cNvPr id="532" name="Google Shape;532;gfb85ba2d63_0_77"/>
          <p:cNvSpPr txBox="1"/>
          <p:nvPr/>
        </p:nvSpPr>
        <p:spPr>
          <a:xfrm>
            <a:off x="514350" y="1407325"/>
            <a:ext cx="8272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Montserrat"/>
                <a:ea typeface="Montserrat"/>
                <a:cs typeface="Montserrat"/>
                <a:sym typeface="Montserrat"/>
              </a:rPr>
              <a:t>2) Aplicar regla de la cadena</a:t>
            </a:r>
            <a:endParaRPr sz="1400" b="0" i="0" u="none" strike="noStrike" cap="none">
              <a:solidFill>
                <a:srgbClr val="000000"/>
              </a:solidFill>
              <a:latin typeface="Montserrat"/>
              <a:ea typeface="Montserrat"/>
              <a:cs typeface="Montserrat"/>
              <a:sym typeface="Montserrat"/>
            </a:endParaRPr>
          </a:p>
        </p:txBody>
      </p:sp>
      <p:cxnSp>
        <p:nvCxnSpPr>
          <p:cNvPr id="533" name="Google Shape;533;gfb85ba2d63_0_77"/>
          <p:cNvCxnSpPr/>
          <p:nvPr/>
        </p:nvCxnSpPr>
        <p:spPr>
          <a:xfrm>
            <a:off x="3629025" y="3136475"/>
            <a:ext cx="1064400" cy="0"/>
          </a:xfrm>
          <a:prstGeom prst="straightConnector1">
            <a:avLst/>
          </a:prstGeom>
          <a:noFill/>
          <a:ln w="9525" cap="flat" cmpd="sng">
            <a:solidFill>
              <a:schemeClr val="dk2"/>
            </a:solidFill>
            <a:prstDash val="solid"/>
            <a:round/>
            <a:headEnd type="none" w="sm" len="sm"/>
            <a:tailEnd type="triangle" w="med" len="med"/>
          </a:ln>
        </p:spPr>
      </p:cxnSp>
      <p:pic>
        <p:nvPicPr>
          <p:cNvPr id="534" name="Google Shape;534;gfb85ba2d63_0_77"/>
          <p:cNvPicPr preferRelativeResize="0"/>
          <p:nvPr/>
        </p:nvPicPr>
        <p:blipFill rotWithShape="1">
          <a:blip r:embed="rId3">
            <a:alphaModFix/>
          </a:blip>
          <a:srcRect l="19251" t="36129" r="22374" b="6493"/>
          <a:stretch/>
        </p:blipFill>
        <p:spPr>
          <a:xfrm>
            <a:off x="714325" y="2724537"/>
            <a:ext cx="2514625" cy="823875"/>
          </a:xfrm>
          <a:prstGeom prst="rect">
            <a:avLst/>
          </a:prstGeom>
          <a:noFill/>
          <a:ln>
            <a:noFill/>
          </a:ln>
        </p:spPr>
      </p:pic>
      <p:pic>
        <p:nvPicPr>
          <p:cNvPr id="535" name="Google Shape;535;gfb85ba2d63_0_77"/>
          <p:cNvPicPr preferRelativeResize="0"/>
          <p:nvPr/>
        </p:nvPicPr>
        <p:blipFill rotWithShape="1">
          <a:blip r:embed="rId4">
            <a:alphaModFix/>
          </a:blip>
          <a:srcRect/>
          <a:stretch/>
        </p:blipFill>
        <p:spPr>
          <a:xfrm>
            <a:off x="4993475" y="1209825"/>
            <a:ext cx="3107525" cy="38533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gfb85ba2d63_0_85"/>
          <p:cNvSpPr txBox="1">
            <a:spLocks noGrp="1"/>
          </p:cNvSpPr>
          <p:nvPr>
            <p:ph type="title"/>
          </p:nvPr>
        </p:nvSpPr>
        <p:spPr>
          <a:xfrm>
            <a:off x="520850" y="591775"/>
            <a:ext cx="8320800" cy="58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Capa Convolucional: Backpropagation</a:t>
            </a:r>
            <a:endParaRPr>
              <a:latin typeface="Montserrat"/>
              <a:ea typeface="Montserrat"/>
              <a:cs typeface="Montserrat"/>
              <a:sym typeface="Montserrat"/>
            </a:endParaRPr>
          </a:p>
        </p:txBody>
      </p:sp>
      <p:sp>
        <p:nvSpPr>
          <p:cNvPr id="541" name="Google Shape;541;gfb85ba2d63_0_85"/>
          <p:cNvSpPr txBox="1"/>
          <p:nvPr/>
        </p:nvSpPr>
        <p:spPr>
          <a:xfrm>
            <a:off x="435750" y="1259150"/>
            <a:ext cx="82725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Montserrat"/>
                <a:ea typeface="Montserrat"/>
                <a:cs typeface="Montserrat"/>
                <a:sym typeface="Montserrat"/>
              </a:rPr>
              <a:t>Lo cual, es lo mismo que realizar una convolución “completa” entre el filtro </a:t>
            </a:r>
            <a:r>
              <a:rPr lang="es" sz="1400" b="1" i="0" u="none" strike="noStrike" cap="none">
                <a:solidFill>
                  <a:srgbClr val="000000"/>
                </a:solidFill>
                <a:latin typeface="Cambria"/>
                <a:ea typeface="Cambria"/>
                <a:cs typeface="Cambria"/>
                <a:sym typeface="Cambria"/>
              </a:rPr>
              <a:t>F</a:t>
            </a:r>
            <a:r>
              <a:rPr lang="es" sz="1400" b="0" i="0" u="none" strike="noStrike" cap="none">
                <a:solidFill>
                  <a:srgbClr val="000000"/>
                </a:solidFill>
                <a:latin typeface="Montserrat"/>
                <a:ea typeface="Montserrat"/>
                <a:cs typeface="Montserrat"/>
                <a:sym typeface="Montserrat"/>
              </a:rPr>
              <a:t> rotado 180° y la matriz de derivadas </a:t>
            </a:r>
            <a:r>
              <a:rPr lang="es" sz="1400" b="1" i="1" u="none" strike="noStrike" cap="none">
                <a:solidFill>
                  <a:srgbClr val="000000"/>
                </a:solidFill>
                <a:latin typeface="Cambria"/>
                <a:ea typeface="Cambria"/>
                <a:cs typeface="Cambria"/>
                <a:sym typeface="Cambria"/>
              </a:rPr>
              <a:t>∂L/∂O</a:t>
            </a:r>
            <a:r>
              <a:rPr lang="es" sz="1400" b="0" i="0" u="none" strike="noStrike" cap="none">
                <a:solidFill>
                  <a:srgbClr val="000000"/>
                </a:solidFill>
                <a:latin typeface="Montserrat"/>
                <a:ea typeface="Montserrat"/>
                <a:cs typeface="Montserrat"/>
                <a:sym typeface="Montserrat"/>
              </a:rPr>
              <a:t>. </a:t>
            </a:r>
            <a:endParaRPr sz="1400" b="0" i="0" u="none" strike="noStrike" cap="none">
              <a:solidFill>
                <a:srgbClr val="000000"/>
              </a:solidFill>
              <a:latin typeface="Montserrat"/>
              <a:ea typeface="Montserrat"/>
              <a:cs typeface="Montserrat"/>
              <a:sym typeface="Montserrat"/>
            </a:endParaRPr>
          </a:p>
        </p:txBody>
      </p:sp>
      <p:pic>
        <p:nvPicPr>
          <p:cNvPr id="542" name="Google Shape;542;gfb85ba2d63_0_85"/>
          <p:cNvPicPr preferRelativeResize="0"/>
          <p:nvPr/>
        </p:nvPicPr>
        <p:blipFill rotWithShape="1">
          <a:blip r:embed="rId3">
            <a:alphaModFix/>
          </a:blip>
          <a:srcRect/>
          <a:stretch/>
        </p:blipFill>
        <p:spPr>
          <a:xfrm>
            <a:off x="0" y="2497600"/>
            <a:ext cx="3905225" cy="1679250"/>
          </a:xfrm>
          <a:prstGeom prst="rect">
            <a:avLst/>
          </a:prstGeom>
          <a:noFill/>
          <a:ln>
            <a:noFill/>
          </a:ln>
        </p:spPr>
      </p:pic>
      <p:pic>
        <p:nvPicPr>
          <p:cNvPr id="543" name="Google Shape;543;gfb85ba2d63_0_85"/>
          <p:cNvPicPr preferRelativeResize="0"/>
          <p:nvPr/>
        </p:nvPicPr>
        <p:blipFill rotWithShape="1">
          <a:blip r:embed="rId4">
            <a:alphaModFix/>
          </a:blip>
          <a:srcRect/>
          <a:stretch/>
        </p:blipFill>
        <p:spPr>
          <a:xfrm>
            <a:off x="4572000" y="1821638"/>
            <a:ext cx="4553267" cy="3031175"/>
          </a:xfrm>
          <a:prstGeom prst="rect">
            <a:avLst/>
          </a:prstGeom>
          <a:noFill/>
          <a:ln>
            <a:noFill/>
          </a:ln>
        </p:spPr>
      </p:pic>
      <p:cxnSp>
        <p:nvCxnSpPr>
          <p:cNvPr id="544" name="Google Shape;544;gfb85ba2d63_0_85"/>
          <p:cNvCxnSpPr>
            <a:stCxn id="542" idx="3"/>
            <a:endCxn id="543" idx="1"/>
          </p:cNvCxnSpPr>
          <p:nvPr/>
        </p:nvCxnSpPr>
        <p:spPr>
          <a:xfrm>
            <a:off x="3905225" y="3337225"/>
            <a:ext cx="666900" cy="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gfccbe570dc_0_0"/>
          <p:cNvSpPr txBox="1">
            <a:spLocks noGrp="1"/>
          </p:cNvSpPr>
          <p:nvPr>
            <p:ph type="title"/>
          </p:nvPr>
        </p:nvSpPr>
        <p:spPr>
          <a:xfrm>
            <a:off x="520850" y="591775"/>
            <a:ext cx="8320800" cy="58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Capa Convolucional: Backpropagation</a:t>
            </a:r>
            <a:endParaRPr>
              <a:latin typeface="Montserrat"/>
              <a:ea typeface="Montserrat"/>
              <a:cs typeface="Montserrat"/>
              <a:sym typeface="Montserrat"/>
            </a:endParaRPr>
          </a:p>
        </p:txBody>
      </p:sp>
      <p:pic>
        <p:nvPicPr>
          <p:cNvPr id="550" name="Google Shape;550;gfccbe570dc_0_0"/>
          <p:cNvPicPr preferRelativeResize="0"/>
          <p:nvPr/>
        </p:nvPicPr>
        <p:blipFill rotWithShape="1">
          <a:blip r:embed="rId3">
            <a:alphaModFix/>
          </a:blip>
          <a:srcRect l="47733" t="61091" r="30479" b="2855"/>
          <a:stretch/>
        </p:blipFill>
        <p:spPr>
          <a:xfrm>
            <a:off x="3752874" y="3023050"/>
            <a:ext cx="1300150" cy="1321600"/>
          </a:xfrm>
          <a:prstGeom prst="rect">
            <a:avLst/>
          </a:prstGeom>
          <a:noFill/>
          <a:ln>
            <a:noFill/>
          </a:ln>
        </p:spPr>
      </p:pic>
      <p:sp>
        <p:nvSpPr>
          <p:cNvPr id="551" name="Google Shape;551;gfccbe570dc_0_0"/>
          <p:cNvSpPr txBox="1"/>
          <p:nvPr/>
        </p:nvSpPr>
        <p:spPr>
          <a:xfrm>
            <a:off x="2793200" y="3483738"/>
            <a:ext cx="27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Lato"/>
                <a:ea typeface="Lato"/>
                <a:cs typeface="Lato"/>
                <a:sym typeface="Lato"/>
              </a:rPr>
              <a:t>*</a:t>
            </a:r>
            <a:endParaRPr b="1">
              <a:latin typeface="Lato"/>
              <a:ea typeface="Lato"/>
              <a:cs typeface="Lato"/>
              <a:sym typeface="Lato"/>
            </a:endParaRPr>
          </a:p>
        </p:txBody>
      </p:sp>
      <p:sp>
        <p:nvSpPr>
          <p:cNvPr id="552" name="Google Shape;552;gfccbe570dc_0_0"/>
          <p:cNvSpPr txBox="1"/>
          <p:nvPr/>
        </p:nvSpPr>
        <p:spPr>
          <a:xfrm>
            <a:off x="5576838" y="3483738"/>
            <a:ext cx="27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Lato"/>
                <a:ea typeface="Lato"/>
                <a:cs typeface="Lato"/>
                <a:sym typeface="Lato"/>
              </a:rPr>
              <a:t>=</a:t>
            </a:r>
            <a:endParaRPr b="1">
              <a:latin typeface="Lato"/>
              <a:ea typeface="Lato"/>
              <a:cs typeface="Lato"/>
              <a:sym typeface="Lato"/>
            </a:endParaRPr>
          </a:p>
        </p:txBody>
      </p:sp>
      <p:pic>
        <p:nvPicPr>
          <p:cNvPr id="553" name="Google Shape;553;gfccbe570dc_0_0"/>
          <p:cNvPicPr preferRelativeResize="0"/>
          <p:nvPr/>
        </p:nvPicPr>
        <p:blipFill rotWithShape="1">
          <a:blip r:embed="rId4">
            <a:alphaModFix/>
          </a:blip>
          <a:srcRect l="2677" t="10664" r="68500" b="21835"/>
          <a:stretch/>
        </p:blipFill>
        <p:spPr>
          <a:xfrm>
            <a:off x="6379375" y="2719425"/>
            <a:ext cx="1921675" cy="1928825"/>
          </a:xfrm>
          <a:prstGeom prst="rect">
            <a:avLst/>
          </a:prstGeom>
          <a:noFill/>
          <a:ln>
            <a:noFill/>
          </a:ln>
        </p:spPr>
      </p:pic>
      <p:pic>
        <p:nvPicPr>
          <p:cNvPr id="554" name="Google Shape;554;gfccbe570dc_0_0"/>
          <p:cNvPicPr preferRelativeResize="0"/>
          <p:nvPr/>
        </p:nvPicPr>
        <p:blipFill rotWithShape="1">
          <a:blip r:embed="rId4">
            <a:alphaModFix/>
          </a:blip>
          <a:srcRect l="51643" t="21251" r="28856" b="32499"/>
          <a:stretch/>
        </p:blipFill>
        <p:spPr>
          <a:xfrm>
            <a:off x="942975" y="3003875"/>
            <a:ext cx="1300150" cy="1321575"/>
          </a:xfrm>
          <a:prstGeom prst="rect">
            <a:avLst/>
          </a:prstGeom>
          <a:noFill/>
          <a:ln>
            <a:noFill/>
          </a:ln>
        </p:spPr>
      </p:pic>
      <p:sp>
        <p:nvSpPr>
          <p:cNvPr id="555" name="Google Shape;555;gfccbe570dc_0_0"/>
          <p:cNvSpPr txBox="1"/>
          <p:nvPr/>
        </p:nvSpPr>
        <p:spPr>
          <a:xfrm>
            <a:off x="550075" y="1457325"/>
            <a:ext cx="80940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Montserrat"/>
                <a:ea typeface="Montserrat"/>
                <a:cs typeface="Montserrat"/>
                <a:sym typeface="Montserrat"/>
              </a:rPr>
              <a:t>Entonces, para obtener las deriva</a:t>
            </a:r>
            <a:r>
              <a:rPr lang="es">
                <a:latin typeface="Montserrat"/>
                <a:ea typeface="Montserrat"/>
                <a:cs typeface="Montserrat"/>
                <a:sym typeface="Montserrat"/>
              </a:rPr>
              <a:t>das parciales del error </a:t>
            </a:r>
            <a:r>
              <a:rPr lang="es" b="1">
                <a:latin typeface="Cambria"/>
                <a:ea typeface="Cambria"/>
                <a:cs typeface="Cambria"/>
                <a:sym typeface="Cambria"/>
              </a:rPr>
              <a:t>L</a:t>
            </a:r>
            <a:r>
              <a:rPr lang="es">
                <a:latin typeface="Montserrat"/>
                <a:ea typeface="Montserrat"/>
                <a:cs typeface="Montserrat"/>
                <a:sym typeface="Montserrat"/>
              </a:rPr>
              <a:t> respecto a las entradas </a:t>
            </a:r>
            <a:r>
              <a:rPr lang="es" b="1">
                <a:latin typeface="Cambria"/>
                <a:ea typeface="Cambria"/>
                <a:cs typeface="Cambria"/>
                <a:sym typeface="Cambria"/>
              </a:rPr>
              <a:t>X</a:t>
            </a:r>
            <a:r>
              <a:rPr lang="es">
                <a:latin typeface="Montserrat"/>
                <a:ea typeface="Montserrat"/>
                <a:cs typeface="Montserrat"/>
                <a:sym typeface="Montserrat"/>
              </a:rPr>
              <a:t> de la capa</a:t>
            </a:r>
            <a:r>
              <a:rPr lang="es" sz="1400" b="0" i="0" u="none" strike="noStrike" cap="none">
                <a:solidFill>
                  <a:srgbClr val="000000"/>
                </a:solidFill>
                <a:latin typeface="Montserrat"/>
                <a:ea typeface="Montserrat"/>
                <a:cs typeface="Montserrat"/>
                <a:sym typeface="Montserrat"/>
              </a:rPr>
              <a:t>, debemos realizar una convolución entre los f</a:t>
            </a:r>
            <a:r>
              <a:rPr lang="es">
                <a:latin typeface="Montserrat"/>
                <a:ea typeface="Montserrat"/>
                <a:cs typeface="Montserrat"/>
                <a:sym typeface="Montserrat"/>
              </a:rPr>
              <a:t>iltros </a:t>
            </a:r>
            <a:r>
              <a:rPr lang="es" b="1">
                <a:latin typeface="Cambria"/>
                <a:ea typeface="Cambria"/>
                <a:cs typeface="Cambria"/>
                <a:sym typeface="Cambria"/>
              </a:rPr>
              <a:t>F</a:t>
            </a:r>
            <a:r>
              <a:rPr lang="es" sz="1400" b="0" i="0" u="none" strike="noStrike" cap="none">
                <a:solidFill>
                  <a:srgbClr val="000000"/>
                </a:solidFill>
                <a:latin typeface="Montserrat"/>
                <a:ea typeface="Montserrat"/>
                <a:cs typeface="Montserrat"/>
                <a:sym typeface="Montserrat"/>
              </a:rPr>
              <a:t> y el gradiente de error </a:t>
            </a:r>
            <a:r>
              <a:rPr lang="es" sz="1400" b="1" i="1" u="none" strike="noStrike" cap="none">
                <a:solidFill>
                  <a:srgbClr val="000000"/>
                </a:solidFill>
                <a:latin typeface="Cambria"/>
                <a:ea typeface="Cambria"/>
                <a:cs typeface="Cambria"/>
                <a:sym typeface="Cambria"/>
              </a:rPr>
              <a:t>∂L/∂O</a:t>
            </a:r>
            <a:r>
              <a:rPr lang="es" sz="1400" b="0" i="0" u="none" strike="noStrike" cap="none">
                <a:solidFill>
                  <a:srgbClr val="000000"/>
                </a:solidFill>
                <a:latin typeface="Montserrat"/>
                <a:ea typeface="Montserrat"/>
                <a:cs typeface="Montserrat"/>
                <a:sym typeface="Montserrat"/>
              </a:rPr>
              <a:t> de la capa anterior.</a:t>
            </a:r>
            <a:endParaRPr sz="1400" b="1" i="1" u="none" strike="noStrike" cap="none">
              <a:solidFill>
                <a:srgbClr val="000000"/>
              </a:solidFill>
              <a:latin typeface="Cambria"/>
              <a:ea typeface="Cambria"/>
              <a:cs typeface="Cambria"/>
              <a:sym typeface="Cambri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gfb85ba2d63_0_180"/>
          <p:cNvSpPr txBox="1">
            <a:spLocks noGrp="1"/>
          </p:cNvSpPr>
          <p:nvPr>
            <p:ph type="title"/>
          </p:nvPr>
        </p:nvSpPr>
        <p:spPr>
          <a:xfrm>
            <a:off x="520850" y="591775"/>
            <a:ext cx="8320800" cy="58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Capa Pooling: Backpropagation</a:t>
            </a:r>
            <a:endParaRPr>
              <a:latin typeface="Montserrat"/>
              <a:ea typeface="Montserrat"/>
              <a:cs typeface="Montserrat"/>
              <a:sym typeface="Montserrat"/>
            </a:endParaRPr>
          </a:p>
        </p:txBody>
      </p:sp>
      <p:sp>
        <p:nvSpPr>
          <p:cNvPr id="561" name="Google Shape;561;gfb85ba2d63_0_180"/>
          <p:cNvSpPr txBox="1"/>
          <p:nvPr/>
        </p:nvSpPr>
        <p:spPr>
          <a:xfrm>
            <a:off x="550075" y="1457325"/>
            <a:ext cx="8094000" cy="2986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Montserrat"/>
                <a:ea typeface="Montserrat"/>
                <a:cs typeface="Montserrat"/>
                <a:sym typeface="Montserrat"/>
              </a:rPr>
              <a:t>Dado que las capas de Pooling no cuentan con parámetros entrenables, el proceso de backpropagation se simplifica bastante:</a:t>
            </a:r>
            <a:endParaRPr sz="14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a:p>
            <a:pPr marL="457200" marR="0" lvl="0" indent="-317500" algn="l" rtl="0">
              <a:lnSpc>
                <a:spcPct val="100000"/>
              </a:lnSpc>
              <a:spcBef>
                <a:spcPts val="0"/>
              </a:spcBef>
              <a:spcAft>
                <a:spcPts val="0"/>
              </a:spcAft>
              <a:buClr>
                <a:srgbClr val="000000"/>
              </a:buClr>
              <a:buSzPts val="1400"/>
              <a:buFont typeface="Montserrat"/>
              <a:buChar char="●"/>
            </a:pPr>
            <a:r>
              <a:rPr lang="es" sz="1400" b="0" i="0" u="none" strike="noStrike" cap="none">
                <a:solidFill>
                  <a:srgbClr val="000000"/>
                </a:solidFill>
                <a:latin typeface="Montserrat"/>
                <a:ea typeface="Montserrat"/>
                <a:cs typeface="Montserrat"/>
                <a:sym typeface="Montserrat"/>
              </a:rPr>
              <a:t>Max-Pooling: En este caso, dado que uno de los valores abarcados por el filtro influye en el resultado, y por lo tanto en el error, el gradiente sólo se propaga hacia la entrada que produjo la salida máxima.</a:t>
            </a:r>
            <a:endParaRPr sz="1400" b="0" i="0" u="none" strike="noStrike" cap="none">
              <a:solidFill>
                <a:srgbClr val="000000"/>
              </a:solidFill>
              <a:latin typeface="Montserrat"/>
              <a:ea typeface="Montserrat"/>
              <a:cs typeface="Montserrat"/>
              <a:sym typeface="Montserrat"/>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a:p>
            <a:pPr marL="457200" marR="0" lvl="0" indent="-317500" algn="l" rtl="0">
              <a:lnSpc>
                <a:spcPct val="100000"/>
              </a:lnSpc>
              <a:spcBef>
                <a:spcPts val="0"/>
              </a:spcBef>
              <a:spcAft>
                <a:spcPts val="0"/>
              </a:spcAft>
              <a:buClr>
                <a:srgbClr val="000000"/>
              </a:buClr>
              <a:buSzPts val="1400"/>
              <a:buFont typeface="Montserrat"/>
              <a:buChar char="●"/>
            </a:pPr>
            <a:r>
              <a:rPr lang="es" sz="1400" b="0" i="0" u="none" strike="noStrike" cap="none">
                <a:solidFill>
                  <a:srgbClr val="000000"/>
                </a:solidFill>
                <a:latin typeface="Montserrat"/>
                <a:ea typeface="Montserrat"/>
                <a:cs typeface="Montserrat"/>
                <a:sym typeface="Montserrat"/>
              </a:rPr>
              <a:t>Average-Pooling: En este caso, el efecto de las entradas sobre el valor de la salida se reparte en forma equitativa sobre cada filtro de pooling aplicado. Por lo tanto, para el caso en que s = 2 y f = 2, el valor de la derivada en cada entrada de la capa es ¼ del valor de la derivada a la salida de la misma.</a:t>
            </a:r>
            <a:endParaRPr sz="14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5"/>
          <p:cNvSpPr txBox="1"/>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s" sz="2600" b="1" i="0" u="none" strike="noStrike" cap="none">
                <a:solidFill>
                  <a:srgbClr val="1A1A1A"/>
                </a:solidFill>
                <a:latin typeface="Montserrat"/>
                <a:ea typeface="Montserrat"/>
                <a:cs typeface="Montserrat"/>
                <a:sym typeface="Montserrat"/>
              </a:rPr>
              <a:t>Bibliografía</a:t>
            </a:r>
            <a:endParaRPr sz="2600" b="1" i="0" u="none" strike="noStrike" cap="none">
              <a:solidFill>
                <a:srgbClr val="1A1A1A"/>
              </a:solidFill>
              <a:latin typeface="Montserrat"/>
              <a:ea typeface="Montserrat"/>
              <a:cs typeface="Montserrat"/>
              <a:sym typeface="Montserrat"/>
            </a:endParaRPr>
          </a:p>
        </p:txBody>
      </p:sp>
      <p:sp>
        <p:nvSpPr>
          <p:cNvPr id="110" name="Google Shape;110;p5"/>
          <p:cNvSpPr txBox="1"/>
          <p:nvPr/>
        </p:nvSpPr>
        <p:spPr>
          <a:xfrm>
            <a:off x="729450" y="2078875"/>
            <a:ext cx="8202900" cy="22611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rgbClr val="595959"/>
              </a:buClr>
              <a:buSzPts val="1400"/>
              <a:buFont typeface="Montserrat"/>
              <a:buChar char="●"/>
            </a:pPr>
            <a:r>
              <a:rPr lang="es" sz="1400" b="0" i="0" u="none" strike="noStrike" cap="none">
                <a:solidFill>
                  <a:srgbClr val="595959"/>
                </a:solidFill>
                <a:latin typeface="Montserrat"/>
                <a:ea typeface="Montserrat"/>
                <a:cs typeface="Montserrat"/>
                <a:sym typeface="Montserrat"/>
              </a:rPr>
              <a:t>Computer Vision: Algorithms and Applications, 2nd ed. : R. Szeliski. </a:t>
            </a:r>
            <a:r>
              <a:rPr lang="es" sz="1400" b="0" i="0" u="sng" strike="noStrike" cap="none">
                <a:solidFill>
                  <a:srgbClr val="1C3678"/>
                </a:solid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Link</a:t>
            </a:r>
            <a:endParaRPr sz="1400" b="0" i="0" u="none" strike="noStrike" cap="none">
              <a:solidFill>
                <a:srgbClr val="595959"/>
              </a:solidFill>
              <a:latin typeface="Montserrat"/>
              <a:ea typeface="Montserrat"/>
              <a:cs typeface="Montserrat"/>
              <a:sym typeface="Montserrat"/>
            </a:endParaRPr>
          </a:p>
          <a:p>
            <a:pPr marL="457200" marR="0" lvl="0" indent="-317500" algn="l" rtl="0">
              <a:lnSpc>
                <a:spcPct val="115000"/>
              </a:lnSpc>
              <a:spcBef>
                <a:spcPts val="0"/>
              </a:spcBef>
              <a:spcAft>
                <a:spcPts val="0"/>
              </a:spcAft>
              <a:buClr>
                <a:srgbClr val="595959"/>
              </a:buClr>
              <a:buSzPts val="1400"/>
              <a:buFont typeface="Montserrat"/>
              <a:buChar char="●"/>
            </a:pPr>
            <a:r>
              <a:rPr lang="es" sz="1400" b="0" i="0" u="none" strike="noStrike" cap="none">
                <a:solidFill>
                  <a:srgbClr val="595959"/>
                </a:solidFill>
                <a:latin typeface="Montserrat"/>
                <a:ea typeface="Montserrat"/>
                <a:cs typeface="Montserrat"/>
                <a:sym typeface="Montserrat"/>
              </a:rPr>
              <a:t>Deep Learning: I. Goodfellow, J. Bengio, A. Courville. </a:t>
            </a:r>
            <a:r>
              <a:rPr lang="es" sz="1400" b="0" i="0" u="sng" strike="noStrike" cap="none">
                <a:solidFill>
                  <a:srgbClr val="1C3678"/>
                </a:solid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Link</a:t>
            </a:r>
            <a:endParaRPr sz="1400" b="0" i="0" u="sng" strike="noStrike" cap="none">
              <a:solidFill>
                <a:srgbClr val="1C3678"/>
              </a:solidFill>
              <a:latin typeface="Montserrat"/>
              <a:ea typeface="Montserrat"/>
              <a:cs typeface="Montserrat"/>
              <a:sym typeface="Montserrat"/>
            </a:endParaRPr>
          </a:p>
          <a:p>
            <a:pPr marL="457200" marR="0" lvl="0" indent="-317500" algn="l" rtl="0">
              <a:lnSpc>
                <a:spcPct val="115000"/>
              </a:lnSpc>
              <a:spcBef>
                <a:spcPts val="0"/>
              </a:spcBef>
              <a:spcAft>
                <a:spcPts val="0"/>
              </a:spcAft>
              <a:buClr>
                <a:srgbClr val="595959"/>
              </a:buClr>
              <a:buSzPts val="1400"/>
              <a:buFont typeface="Montserrat"/>
              <a:buChar char="●"/>
            </a:pPr>
            <a:r>
              <a:rPr lang="es" sz="1400" b="0" i="0" u="none" strike="noStrike" cap="none">
                <a:solidFill>
                  <a:srgbClr val="595959"/>
                </a:solidFill>
                <a:latin typeface="Montserrat"/>
                <a:ea typeface="Montserrat"/>
                <a:cs typeface="Montserrat"/>
                <a:sym typeface="Montserrat"/>
              </a:rPr>
              <a:t>Dive into Deep Learning: A. Zhang et al. </a:t>
            </a:r>
            <a:r>
              <a:rPr lang="es" sz="1400" b="0" i="0" u="sng" strike="noStrike" cap="none">
                <a:solidFill>
                  <a:srgbClr val="595959"/>
                </a:solidFill>
                <a:latin typeface="Montserrat"/>
                <a:ea typeface="Montserrat"/>
                <a:cs typeface="Montserrat"/>
                <a:sym typeface="Montserra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Link</a:t>
            </a:r>
            <a:r>
              <a:rPr lang="es" sz="1400" b="0" i="0" u="none" strike="noStrike" cap="none">
                <a:solidFill>
                  <a:srgbClr val="595959"/>
                </a:solidFill>
                <a:latin typeface="Montserrat"/>
                <a:ea typeface="Montserrat"/>
                <a:cs typeface="Montserrat"/>
                <a:sym typeface="Montserrat"/>
              </a:rPr>
              <a:t> </a:t>
            </a:r>
            <a:endParaRPr sz="1400" b="0" i="0" u="none" strike="noStrike" cap="none">
              <a:solidFill>
                <a:srgbClr val="595959"/>
              </a:solidFill>
              <a:latin typeface="Montserrat"/>
              <a:ea typeface="Montserrat"/>
              <a:cs typeface="Montserrat"/>
              <a:sym typeface="Montserrat"/>
            </a:endParaRPr>
          </a:p>
          <a:p>
            <a:pPr marL="457200" marR="0" lvl="0" indent="-311150" algn="l" rtl="0">
              <a:lnSpc>
                <a:spcPct val="115000"/>
              </a:lnSpc>
              <a:spcBef>
                <a:spcPts val="0"/>
              </a:spcBef>
              <a:spcAft>
                <a:spcPts val="0"/>
              </a:spcAft>
              <a:buClr>
                <a:srgbClr val="595959"/>
              </a:buClr>
              <a:buSzPts val="1300"/>
              <a:buFont typeface="Montserrat"/>
              <a:buChar char="●"/>
            </a:pPr>
            <a:r>
              <a:rPr lang="es" sz="1400" b="0" i="0" u="none" strike="noStrike" cap="none">
                <a:solidFill>
                  <a:srgbClr val="595959"/>
                </a:solidFill>
                <a:latin typeface="Montserrat"/>
                <a:ea typeface="Montserrat"/>
                <a:cs typeface="Montserrat"/>
                <a:sym typeface="Montserrat"/>
              </a:rPr>
              <a:t>Papers</a:t>
            </a:r>
            <a:endParaRPr sz="140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600"/>
              </a:spcBef>
              <a:spcAft>
                <a:spcPts val="1600"/>
              </a:spcAft>
              <a:buClr>
                <a:srgbClr val="000000"/>
              </a:buClr>
              <a:buSzPts val="1400"/>
              <a:buFont typeface="Arial"/>
              <a:buNone/>
            </a:pPr>
            <a:r>
              <a:rPr lang="es" sz="1400" b="0" i="0" u="none" strike="noStrike" cap="none">
                <a:solidFill>
                  <a:srgbClr val="595959"/>
                </a:solidFill>
                <a:latin typeface="Montserrat"/>
                <a:ea typeface="Montserrat"/>
                <a:cs typeface="Montserrat"/>
                <a:sym typeface="Montserrat"/>
              </a:rPr>
              <a:t>Para profundizar, no es necesaria para las clases.</a:t>
            </a:r>
            <a:endParaRPr sz="1400" b="0" i="0" u="none" strike="noStrike" cap="none">
              <a:solidFill>
                <a:srgbClr val="595959"/>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31"/>
          <p:cNvSpPr txBox="1">
            <a:spLocks noGrp="1"/>
          </p:cNvSpPr>
          <p:nvPr>
            <p:ph type="title"/>
          </p:nvPr>
        </p:nvSpPr>
        <p:spPr>
          <a:xfrm>
            <a:off x="675755" y="596046"/>
            <a:ext cx="4496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sz="2800">
                <a:latin typeface="Montserrat"/>
                <a:ea typeface="Montserrat"/>
                <a:cs typeface="Montserrat"/>
                <a:sym typeface="Montserrat"/>
              </a:rPr>
              <a:t>Ejemplo práctico </a:t>
            </a:r>
            <a:endParaRPr sz="2800">
              <a:latin typeface="Montserrat"/>
              <a:ea typeface="Montserrat"/>
              <a:cs typeface="Montserrat"/>
              <a:sym typeface="Montserrat"/>
            </a:endParaRPr>
          </a:p>
        </p:txBody>
      </p:sp>
      <p:sp>
        <p:nvSpPr>
          <p:cNvPr id="567" name="Google Shape;567;p31"/>
          <p:cNvSpPr txBox="1">
            <a:spLocks noGrp="1"/>
          </p:cNvSpPr>
          <p:nvPr>
            <p:ph type="body" idx="1"/>
          </p:nvPr>
        </p:nvSpPr>
        <p:spPr>
          <a:xfrm>
            <a:off x="487540" y="1353020"/>
            <a:ext cx="7646400" cy="1976400"/>
          </a:xfrm>
          <a:prstGeom prst="rect">
            <a:avLst/>
          </a:prstGeom>
          <a:noFill/>
          <a:ln>
            <a:noFill/>
          </a:ln>
        </p:spPr>
        <p:txBody>
          <a:bodyPr spcFirstLastPara="1" wrap="square" lIns="91425" tIns="91425" rIns="91425" bIns="91425" anchor="t" anchorCtr="0">
            <a:noAutofit/>
          </a:bodyPr>
          <a:lstStyle/>
          <a:p>
            <a:pPr marL="101600" lvl="0" indent="0" algn="l" rtl="0">
              <a:lnSpc>
                <a:spcPct val="100000"/>
              </a:lnSpc>
              <a:spcBef>
                <a:spcPts val="0"/>
              </a:spcBef>
              <a:spcAft>
                <a:spcPts val="0"/>
              </a:spcAft>
              <a:buClr>
                <a:schemeClr val="dk2"/>
              </a:buClr>
              <a:buSzPts val="2000"/>
              <a:buNone/>
            </a:pPr>
            <a:r>
              <a:rPr lang="es" sz="2000" b="1">
                <a:solidFill>
                  <a:schemeClr val="dk2"/>
                </a:solidFill>
                <a:latin typeface="Montserrat"/>
                <a:ea typeface="Montserrat"/>
                <a:cs typeface="Montserrat"/>
                <a:sym typeface="Montserrat"/>
              </a:rPr>
              <a:t>Implementación de las diferentes capas de una red convolucional en Python.</a:t>
            </a:r>
            <a:endParaRPr sz="2000" b="1">
              <a:solidFill>
                <a:schemeClr val="dk2"/>
              </a:solidFill>
              <a:latin typeface="Raleway"/>
              <a:ea typeface="Raleway"/>
              <a:cs typeface="Raleway"/>
              <a:sym typeface="Raleway"/>
            </a:endParaRPr>
          </a:p>
          <a:p>
            <a:pPr marL="101600" lvl="0" indent="0" algn="l" rtl="0">
              <a:lnSpc>
                <a:spcPct val="100000"/>
              </a:lnSpc>
              <a:spcBef>
                <a:spcPts val="0"/>
              </a:spcBef>
              <a:spcAft>
                <a:spcPts val="0"/>
              </a:spcAft>
              <a:buClr>
                <a:schemeClr val="dk2"/>
              </a:buClr>
              <a:buSzPts val="2000"/>
              <a:buNone/>
            </a:pPr>
            <a:endParaRPr sz="2000" b="1">
              <a:solidFill>
                <a:schemeClr val="dk2"/>
              </a:solidFill>
              <a:latin typeface="Raleway"/>
              <a:ea typeface="Raleway"/>
              <a:cs typeface="Raleway"/>
              <a:sym typeface="Raleway"/>
            </a:endParaRPr>
          </a:p>
          <a:p>
            <a:pPr marL="101600" lvl="0" indent="0" algn="l" rtl="0">
              <a:lnSpc>
                <a:spcPct val="100000"/>
              </a:lnSpc>
              <a:spcBef>
                <a:spcPts val="0"/>
              </a:spcBef>
              <a:spcAft>
                <a:spcPts val="0"/>
              </a:spcAft>
              <a:buClr>
                <a:schemeClr val="dk2"/>
              </a:buClr>
              <a:buSzPts val="2000"/>
              <a:buNone/>
            </a:pPr>
            <a:r>
              <a:rPr lang="es" sz="2800" b="1" u="sng">
                <a:solidFill>
                  <a:srgbClr val="4A86E8"/>
                </a:solid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Link a Colab</a:t>
            </a:r>
            <a:endParaRPr sz="2800" b="1">
              <a:solidFill>
                <a:srgbClr val="4A86E8"/>
              </a:solidFill>
              <a:latin typeface="Montserrat"/>
              <a:ea typeface="Montserrat"/>
              <a:cs typeface="Montserrat"/>
              <a:sym typeface="Montserrat"/>
            </a:endParaRPr>
          </a:p>
          <a:p>
            <a:pPr marL="101600" lvl="0" indent="0" algn="l" rtl="0">
              <a:lnSpc>
                <a:spcPct val="100000"/>
              </a:lnSpc>
              <a:spcBef>
                <a:spcPts val="0"/>
              </a:spcBef>
              <a:spcAft>
                <a:spcPts val="0"/>
              </a:spcAft>
              <a:buClr>
                <a:schemeClr val="dk2"/>
              </a:buClr>
              <a:buSzPts val="2000"/>
              <a:buNone/>
            </a:pPr>
            <a:endParaRPr sz="2000" b="1">
              <a:solidFill>
                <a:schemeClr val="dk2"/>
              </a:solidFill>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graphicFrame>
        <p:nvGraphicFramePr>
          <p:cNvPr id="572" name="Google Shape;572;p34"/>
          <p:cNvGraphicFramePr/>
          <p:nvPr/>
        </p:nvGraphicFramePr>
        <p:xfrm>
          <a:off x="463588" y="1348275"/>
          <a:ext cx="3000000" cy="3000000"/>
        </p:xfrm>
        <a:graphic>
          <a:graphicData uri="http://schemas.openxmlformats.org/drawingml/2006/table">
            <a:tbl>
              <a:tblPr>
                <a:noFill/>
                <a:tableStyleId>{2DE93F2B-9322-485D-A26D-9A3057FAE2E9}</a:tableStyleId>
              </a:tblPr>
              <a:tblGrid>
                <a:gridCol w="3619900">
                  <a:extLst>
                    <a:ext uri="{9D8B030D-6E8A-4147-A177-3AD203B41FA5}">
                      <a16:colId xmlns:a16="http://schemas.microsoft.com/office/drawing/2014/main" val="20000"/>
                    </a:ext>
                  </a:extLst>
                </a:gridCol>
                <a:gridCol w="2831675">
                  <a:extLst>
                    <a:ext uri="{9D8B030D-6E8A-4147-A177-3AD203B41FA5}">
                      <a16:colId xmlns:a16="http://schemas.microsoft.com/office/drawing/2014/main" val="20001"/>
                    </a:ext>
                  </a:extLst>
                </a:gridCol>
                <a:gridCol w="1765250">
                  <a:extLst>
                    <a:ext uri="{9D8B030D-6E8A-4147-A177-3AD203B41FA5}">
                      <a16:colId xmlns:a16="http://schemas.microsoft.com/office/drawing/2014/main" val="20002"/>
                    </a:ext>
                  </a:extLst>
                </a:gridCol>
              </a:tblGrid>
              <a:tr h="687375">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Montserrat"/>
                        <a:ea typeface="Montserrat"/>
                        <a:cs typeface="Montserrat"/>
                        <a:sym typeface="Montserrat"/>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latin typeface="Montserrat"/>
                          <a:ea typeface="Montserrat"/>
                          <a:cs typeface="Montserrat"/>
                          <a:sym typeface="Montserrat"/>
                        </a:rPr>
                        <a:t>Dimensiones de la activación</a:t>
                      </a:r>
                      <a:endParaRPr sz="1400" u="none" strike="noStrike" cap="none">
                        <a:latin typeface="Montserrat"/>
                        <a:ea typeface="Montserrat"/>
                        <a:cs typeface="Montserrat"/>
                        <a:sym typeface="Montserrat"/>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Cantidad</a:t>
                      </a:r>
                      <a:r>
                        <a:rPr lang="es" sz="1400" u="none" strike="noStrike" cap="none">
                          <a:latin typeface="Montserrat"/>
                          <a:ea typeface="Montserrat"/>
                          <a:cs typeface="Montserrat"/>
                          <a:sym typeface="Montserrat"/>
                        </a:rPr>
                        <a:t> de parámetros</a:t>
                      </a:r>
                      <a:endParaRPr sz="1400" u="none" strike="noStrike" cap="none">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0"/>
                  </a:ext>
                </a:extLst>
              </a:tr>
              <a:tr h="44807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latin typeface="Montserrat"/>
                          <a:ea typeface="Montserrat"/>
                          <a:cs typeface="Montserrat"/>
                          <a:sym typeface="Montserrat"/>
                        </a:rPr>
                        <a:t>Entrada</a:t>
                      </a:r>
                      <a:endParaRPr sz="1400" u="none" strike="noStrike" cap="none">
                        <a:latin typeface="Montserrat"/>
                        <a:ea typeface="Montserrat"/>
                        <a:cs typeface="Montserrat"/>
                        <a:sym typeface="Montserrat"/>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latin typeface="Montserrat"/>
                          <a:ea typeface="Montserrat"/>
                          <a:cs typeface="Montserrat"/>
                          <a:sym typeface="Montserrat"/>
                        </a:rPr>
                        <a:t>(64, 64, 3)</a:t>
                      </a:r>
                      <a:endParaRPr sz="1400" u="none" strike="noStrike" cap="none">
                        <a:latin typeface="Montserrat"/>
                        <a:ea typeface="Montserrat"/>
                        <a:cs typeface="Montserrat"/>
                        <a:sym typeface="Montserrat"/>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latin typeface="Montserrat"/>
                          <a:ea typeface="Montserrat"/>
                          <a:cs typeface="Montserrat"/>
                          <a:sym typeface="Montserrat"/>
                        </a:rPr>
                        <a:t>0</a:t>
                      </a:r>
                      <a:endParaRPr sz="1400" u="none" strike="noStrike" cap="none">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1"/>
                  </a:ext>
                </a:extLst>
              </a:tr>
              <a:tr h="4603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latin typeface="Montserrat"/>
                          <a:ea typeface="Montserrat"/>
                          <a:cs typeface="Montserrat"/>
                          <a:sym typeface="Montserrat"/>
                        </a:rPr>
                        <a:t>Conv2D(f=</a:t>
                      </a:r>
                      <a:r>
                        <a:rPr lang="es">
                          <a:latin typeface="Montserrat"/>
                          <a:ea typeface="Montserrat"/>
                          <a:cs typeface="Montserrat"/>
                          <a:sym typeface="Montserrat"/>
                        </a:rPr>
                        <a:t>5</a:t>
                      </a:r>
                      <a:r>
                        <a:rPr lang="es" sz="1400" u="none" strike="noStrike" cap="none">
                          <a:latin typeface="Montserrat"/>
                          <a:ea typeface="Montserrat"/>
                          <a:cs typeface="Montserrat"/>
                          <a:sym typeface="Montserrat"/>
                        </a:rPr>
                        <a:t>, s=</a:t>
                      </a:r>
                      <a:r>
                        <a:rPr lang="es">
                          <a:latin typeface="Montserrat"/>
                          <a:ea typeface="Montserrat"/>
                          <a:cs typeface="Montserrat"/>
                          <a:sym typeface="Montserrat"/>
                        </a:rPr>
                        <a:t>2</a:t>
                      </a:r>
                      <a:r>
                        <a:rPr lang="es" sz="1400" u="none" strike="noStrike" cap="none">
                          <a:latin typeface="Montserrat"/>
                          <a:ea typeface="Montserrat"/>
                          <a:cs typeface="Montserrat"/>
                          <a:sym typeface="Montserrat"/>
                        </a:rPr>
                        <a:t>, c=8, </a:t>
                      </a:r>
                      <a:r>
                        <a:rPr lang="es">
                          <a:latin typeface="Montserrat"/>
                          <a:ea typeface="Montserrat"/>
                          <a:cs typeface="Montserrat"/>
                          <a:sym typeface="Montserrat"/>
                        </a:rPr>
                        <a:t>p=2</a:t>
                      </a:r>
                      <a:r>
                        <a:rPr lang="es" sz="1400" u="none" strike="noStrike" cap="none">
                          <a:latin typeface="Montserrat"/>
                          <a:ea typeface="Montserrat"/>
                          <a:cs typeface="Montserrat"/>
                          <a:sym typeface="Montserrat"/>
                        </a:rPr>
                        <a:t>)</a:t>
                      </a:r>
                      <a:endParaRPr sz="1400" u="none" strike="noStrike" cap="none">
                        <a:latin typeface="Montserrat"/>
                        <a:ea typeface="Montserrat"/>
                        <a:cs typeface="Montserrat"/>
                        <a:sym typeface="Montserrat"/>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Montserrat"/>
                        <a:ea typeface="Montserrat"/>
                        <a:cs typeface="Montserrat"/>
                        <a:sym typeface="Montserrat"/>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2"/>
                  </a:ext>
                </a:extLst>
              </a:tr>
              <a:tr h="4524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latin typeface="Montserrat"/>
                          <a:ea typeface="Montserrat"/>
                          <a:cs typeface="Montserrat"/>
                          <a:sym typeface="Montserrat"/>
                        </a:rPr>
                        <a:t>MaxPool(f=</a:t>
                      </a:r>
                      <a:r>
                        <a:rPr lang="es">
                          <a:latin typeface="Montserrat"/>
                          <a:ea typeface="Montserrat"/>
                          <a:cs typeface="Montserrat"/>
                          <a:sym typeface="Montserrat"/>
                        </a:rPr>
                        <a:t>2</a:t>
                      </a:r>
                      <a:r>
                        <a:rPr lang="es" sz="1400" u="none" strike="noStrike" cap="none">
                          <a:latin typeface="Montserrat"/>
                          <a:ea typeface="Montserrat"/>
                          <a:cs typeface="Montserrat"/>
                          <a:sym typeface="Montserrat"/>
                        </a:rPr>
                        <a:t>, s=</a:t>
                      </a:r>
                      <a:r>
                        <a:rPr lang="es">
                          <a:latin typeface="Montserrat"/>
                          <a:ea typeface="Montserrat"/>
                          <a:cs typeface="Montserrat"/>
                          <a:sym typeface="Montserrat"/>
                        </a:rPr>
                        <a:t>2</a:t>
                      </a:r>
                      <a:r>
                        <a:rPr lang="es" sz="1400" u="none" strike="noStrike" cap="none">
                          <a:latin typeface="Montserrat"/>
                          <a:ea typeface="Montserrat"/>
                          <a:cs typeface="Montserrat"/>
                          <a:sym typeface="Montserrat"/>
                        </a:rPr>
                        <a:t>)</a:t>
                      </a:r>
                      <a:endParaRPr sz="1400" u="none" strike="noStrike" cap="none">
                        <a:latin typeface="Montserrat"/>
                        <a:ea typeface="Montserrat"/>
                        <a:cs typeface="Montserrat"/>
                        <a:sym typeface="Montserrat"/>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Montserrat"/>
                        <a:ea typeface="Montserrat"/>
                        <a:cs typeface="Montserrat"/>
                        <a:sym typeface="Montserrat"/>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3"/>
                  </a:ext>
                </a:extLst>
              </a:tr>
              <a:tr h="4524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latin typeface="Montserrat"/>
                          <a:ea typeface="Montserrat"/>
                          <a:cs typeface="Montserrat"/>
                          <a:sym typeface="Montserrat"/>
                        </a:rPr>
                        <a:t>Conv2D(f=</a:t>
                      </a:r>
                      <a:r>
                        <a:rPr lang="es">
                          <a:latin typeface="Montserrat"/>
                          <a:ea typeface="Montserrat"/>
                          <a:cs typeface="Montserrat"/>
                          <a:sym typeface="Montserrat"/>
                        </a:rPr>
                        <a:t>3</a:t>
                      </a:r>
                      <a:r>
                        <a:rPr lang="es" sz="1400" u="none" strike="noStrike" cap="none">
                          <a:latin typeface="Montserrat"/>
                          <a:ea typeface="Montserrat"/>
                          <a:cs typeface="Montserrat"/>
                          <a:sym typeface="Montserrat"/>
                        </a:rPr>
                        <a:t>, s=1, c=16,</a:t>
                      </a:r>
                      <a:r>
                        <a:rPr lang="es">
                          <a:latin typeface="Montserrat"/>
                          <a:ea typeface="Montserrat"/>
                          <a:cs typeface="Montserrat"/>
                          <a:sym typeface="Montserrat"/>
                        </a:rPr>
                        <a:t> p=1</a:t>
                      </a:r>
                      <a:r>
                        <a:rPr lang="es" sz="1400" u="none" strike="noStrike" cap="none">
                          <a:latin typeface="Montserrat"/>
                          <a:ea typeface="Montserrat"/>
                          <a:cs typeface="Montserrat"/>
                          <a:sym typeface="Montserrat"/>
                        </a:rPr>
                        <a:t>)</a:t>
                      </a:r>
                      <a:endParaRPr sz="1400" u="none" strike="noStrike" cap="none">
                        <a:latin typeface="Montserrat"/>
                        <a:ea typeface="Montserrat"/>
                        <a:cs typeface="Montserrat"/>
                        <a:sym typeface="Montserrat"/>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Montserrat"/>
                        <a:ea typeface="Montserrat"/>
                        <a:cs typeface="Montserrat"/>
                        <a:sym typeface="Montserrat"/>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4"/>
                  </a:ext>
                </a:extLst>
              </a:tr>
              <a:tr h="4524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latin typeface="Montserrat"/>
                          <a:ea typeface="Montserrat"/>
                          <a:cs typeface="Montserrat"/>
                          <a:sym typeface="Montserrat"/>
                        </a:rPr>
                        <a:t>MaxPool(f=4, s=4)</a:t>
                      </a:r>
                      <a:endParaRPr sz="1400" u="none" strike="noStrike" cap="none">
                        <a:latin typeface="Montserrat"/>
                        <a:ea typeface="Montserrat"/>
                        <a:cs typeface="Montserrat"/>
                        <a:sym typeface="Montserrat"/>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Montserrat"/>
                        <a:ea typeface="Montserrat"/>
                        <a:cs typeface="Montserrat"/>
                        <a:sym typeface="Montserrat"/>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5"/>
                  </a:ext>
                </a:extLst>
              </a:tr>
              <a:tr h="452425">
                <a:tc>
                  <a:txBody>
                    <a:bodyPr/>
                    <a:lstStyle/>
                    <a:p>
                      <a:pPr marL="0" marR="0" lvl="0" indent="0" algn="ctr" rtl="0">
                        <a:lnSpc>
                          <a:spcPct val="100000"/>
                        </a:lnSpc>
                        <a:spcBef>
                          <a:spcPts val="0"/>
                        </a:spcBef>
                        <a:spcAft>
                          <a:spcPts val="0"/>
                        </a:spcAft>
                        <a:buClr>
                          <a:srgbClr val="000000"/>
                        </a:buClr>
                        <a:buSzPts val="1400"/>
                        <a:buFont typeface="Arial"/>
                        <a:buNone/>
                      </a:pPr>
                      <a:r>
                        <a:rPr lang="es" sz="1400" u="none" strike="noStrike" cap="none">
                          <a:latin typeface="Montserrat"/>
                          <a:ea typeface="Montserrat"/>
                          <a:cs typeface="Montserrat"/>
                          <a:sym typeface="Montserrat"/>
                        </a:rPr>
                        <a:t>Dense(salida=6)</a:t>
                      </a:r>
                      <a:endParaRPr sz="1400" u="none" strike="noStrike" cap="none">
                        <a:latin typeface="Montserrat"/>
                        <a:ea typeface="Montserrat"/>
                        <a:cs typeface="Montserrat"/>
                        <a:sym typeface="Montserrat"/>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Montserrat"/>
                        <a:ea typeface="Montserrat"/>
                        <a:cs typeface="Montserrat"/>
                        <a:sym typeface="Montserrat"/>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573" name="Google Shape;573;p34"/>
          <p:cNvSpPr txBox="1">
            <a:spLocks noGrp="1"/>
          </p:cNvSpPr>
          <p:nvPr>
            <p:ph type="title"/>
          </p:nvPr>
        </p:nvSpPr>
        <p:spPr>
          <a:xfrm>
            <a:off x="727650" y="5764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Ejercicio: completar la tabla</a:t>
            </a:r>
            <a:endParaRPr>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6"/>
          <p:cNvSpPr txBox="1">
            <a:spLocks noGrp="1"/>
          </p:cNvSpPr>
          <p:nvPr>
            <p:ph type="title"/>
          </p:nvPr>
        </p:nvSpPr>
        <p:spPr>
          <a:xfrm>
            <a:off x="727650" y="6045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Primera clase</a:t>
            </a:r>
            <a:endParaRPr>
              <a:latin typeface="Montserrat"/>
              <a:ea typeface="Montserrat"/>
              <a:cs typeface="Montserrat"/>
              <a:sym typeface="Montserrat"/>
            </a:endParaRPr>
          </a:p>
          <a:p>
            <a:pPr marL="0" lvl="0" indent="0" algn="l" rtl="0">
              <a:lnSpc>
                <a:spcPct val="100000"/>
              </a:lnSpc>
              <a:spcBef>
                <a:spcPts val="0"/>
              </a:spcBef>
              <a:spcAft>
                <a:spcPts val="0"/>
              </a:spcAft>
              <a:buSzPts val="2600"/>
              <a:buNone/>
            </a:pPr>
            <a:endParaRPr/>
          </a:p>
        </p:txBody>
      </p:sp>
      <p:sp>
        <p:nvSpPr>
          <p:cNvPr id="116" name="Google Shape;116;p6"/>
          <p:cNvSpPr txBox="1">
            <a:spLocks noGrp="1"/>
          </p:cNvSpPr>
          <p:nvPr>
            <p:ph type="body" idx="1"/>
          </p:nvPr>
        </p:nvSpPr>
        <p:spPr>
          <a:xfrm>
            <a:off x="727650" y="1263675"/>
            <a:ext cx="7688700" cy="36939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Montserrat"/>
              <a:buChar char="●"/>
            </a:pPr>
            <a:r>
              <a:rPr lang="es" sz="1400">
                <a:latin typeface="Montserrat"/>
                <a:ea typeface="Montserrat"/>
                <a:cs typeface="Montserrat"/>
                <a:sym typeface="Montserrat"/>
              </a:rPr>
              <a:t>Tareas básicas en visión por computadora resueltas mediante redes neuronales: </a:t>
            </a:r>
            <a:endParaRPr sz="1400">
              <a:latin typeface="Montserrat"/>
              <a:ea typeface="Montserrat"/>
              <a:cs typeface="Montserrat"/>
              <a:sym typeface="Montserrat"/>
            </a:endParaRPr>
          </a:p>
          <a:p>
            <a:pPr marL="914400" lvl="1" indent="-317500" algn="l" rtl="0">
              <a:lnSpc>
                <a:spcPct val="115000"/>
              </a:lnSpc>
              <a:spcBef>
                <a:spcPts val="0"/>
              </a:spcBef>
              <a:spcAft>
                <a:spcPts val="0"/>
              </a:spcAft>
              <a:buSzPts val="1400"/>
              <a:buFont typeface="Montserrat"/>
              <a:buChar char="○"/>
            </a:pPr>
            <a:r>
              <a:rPr lang="es" sz="1400">
                <a:latin typeface="Montserrat"/>
                <a:ea typeface="Montserrat"/>
                <a:cs typeface="Montserrat"/>
                <a:sym typeface="Montserrat"/>
              </a:rPr>
              <a:t>Clasificación de imágenes</a:t>
            </a:r>
            <a:endParaRPr sz="1400">
              <a:latin typeface="Montserrat"/>
              <a:ea typeface="Montserrat"/>
              <a:cs typeface="Montserrat"/>
              <a:sym typeface="Montserrat"/>
            </a:endParaRPr>
          </a:p>
          <a:p>
            <a:pPr marL="914400" lvl="1" indent="-317500" algn="l" rtl="0">
              <a:lnSpc>
                <a:spcPct val="115000"/>
              </a:lnSpc>
              <a:spcBef>
                <a:spcPts val="0"/>
              </a:spcBef>
              <a:spcAft>
                <a:spcPts val="0"/>
              </a:spcAft>
              <a:buSzPts val="1400"/>
              <a:buFont typeface="Montserrat"/>
              <a:buChar char="○"/>
            </a:pPr>
            <a:r>
              <a:rPr lang="es" sz="1400">
                <a:latin typeface="Montserrat"/>
                <a:ea typeface="Montserrat"/>
                <a:cs typeface="Montserrat"/>
                <a:sym typeface="Montserrat"/>
              </a:rPr>
              <a:t>Detección de objetos</a:t>
            </a:r>
            <a:endParaRPr sz="1400">
              <a:latin typeface="Montserrat"/>
              <a:ea typeface="Montserrat"/>
              <a:cs typeface="Montserrat"/>
              <a:sym typeface="Montserrat"/>
            </a:endParaRPr>
          </a:p>
          <a:p>
            <a:pPr marL="914400" lvl="1" indent="-317500" algn="l" rtl="0">
              <a:lnSpc>
                <a:spcPct val="115000"/>
              </a:lnSpc>
              <a:spcBef>
                <a:spcPts val="0"/>
              </a:spcBef>
              <a:spcAft>
                <a:spcPts val="0"/>
              </a:spcAft>
              <a:buSzPts val="1400"/>
              <a:buFont typeface="Montserrat"/>
              <a:buChar char="○"/>
            </a:pPr>
            <a:r>
              <a:rPr lang="es" sz="1400">
                <a:latin typeface="Montserrat"/>
                <a:ea typeface="Montserrat"/>
                <a:cs typeface="Montserrat"/>
                <a:sym typeface="Montserrat"/>
              </a:rPr>
              <a:t>Segmentación</a:t>
            </a:r>
            <a:endParaRPr sz="1400">
              <a:latin typeface="Montserrat"/>
              <a:ea typeface="Montserrat"/>
              <a:cs typeface="Montserrat"/>
              <a:sym typeface="Montserrat"/>
            </a:endParaRPr>
          </a:p>
          <a:p>
            <a:pPr marL="914400" lvl="1" indent="-317500" algn="l" rtl="0">
              <a:lnSpc>
                <a:spcPct val="115000"/>
              </a:lnSpc>
              <a:spcBef>
                <a:spcPts val="0"/>
              </a:spcBef>
              <a:spcAft>
                <a:spcPts val="0"/>
              </a:spcAft>
              <a:buSzPts val="1400"/>
              <a:buFont typeface="Montserrat"/>
              <a:buChar char="○"/>
            </a:pPr>
            <a:r>
              <a:rPr lang="es" sz="1400">
                <a:latin typeface="Montserrat"/>
                <a:ea typeface="Montserrat"/>
                <a:cs typeface="Montserrat"/>
                <a:sym typeface="Montserrat"/>
              </a:rPr>
              <a:t>Otras: Transferencia de estilo, generación de imágenes, etc.</a:t>
            </a:r>
            <a:endParaRPr sz="1400">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s" sz="1400">
                <a:latin typeface="Montserrat"/>
                <a:ea typeface="Montserrat"/>
                <a:cs typeface="Montserrat"/>
                <a:sym typeface="Montserrat"/>
              </a:rPr>
              <a:t>Redes convolucionales:</a:t>
            </a:r>
            <a:endParaRPr sz="1400">
              <a:latin typeface="Montserrat"/>
              <a:ea typeface="Montserrat"/>
              <a:cs typeface="Montserrat"/>
              <a:sym typeface="Montserrat"/>
            </a:endParaRPr>
          </a:p>
          <a:p>
            <a:pPr marL="914400" lvl="1" indent="-317500" algn="l" rtl="0">
              <a:lnSpc>
                <a:spcPct val="115000"/>
              </a:lnSpc>
              <a:spcBef>
                <a:spcPts val="0"/>
              </a:spcBef>
              <a:spcAft>
                <a:spcPts val="0"/>
              </a:spcAft>
              <a:buSzPts val="1400"/>
              <a:buFont typeface="Montserrat"/>
              <a:buChar char="○"/>
            </a:pPr>
            <a:r>
              <a:rPr lang="es" sz="1400">
                <a:latin typeface="Montserrat"/>
                <a:ea typeface="Montserrat"/>
                <a:cs typeface="Montserrat"/>
                <a:sym typeface="Montserrat"/>
              </a:rPr>
              <a:t>Orígenes</a:t>
            </a:r>
            <a:endParaRPr sz="1400">
              <a:latin typeface="Montserrat"/>
              <a:ea typeface="Montserrat"/>
              <a:cs typeface="Montserrat"/>
              <a:sym typeface="Montserrat"/>
            </a:endParaRPr>
          </a:p>
          <a:p>
            <a:pPr marL="914400" lvl="1" indent="-317500" algn="l" rtl="0">
              <a:lnSpc>
                <a:spcPct val="115000"/>
              </a:lnSpc>
              <a:spcBef>
                <a:spcPts val="0"/>
              </a:spcBef>
              <a:spcAft>
                <a:spcPts val="0"/>
              </a:spcAft>
              <a:buSzPts val="1400"/>
              <a:buFont typeface="Montserrat"/>
              <a:buChar char="○"/>
            </a:pPr>
            <a:r>
              <a:rPr lang="es" sz="1400">
                <a:latin typeface="Montserrat"/>
                <a:ea typeface="Montserrat"/>
                <a:cs typeface="Montserrat"/>
                <a:sym typeface="Montserrat"/>
              </a:rPr>
              <a:t>Tipos de capas</a:t>
            </a:r>
            <a:endParaRPr sz="1400">
              <a:latin typeface="Montserrat"/>
              <a:ea typeface="Montserrat"/>
              <a:cs typeface="Montserrat"/>
              <a:sym typeface="Montserrat"/>
            </a:endParaRPr>
          </a:p>
          <a:p>
            <a:pPr marL="914400" lvl="1" indent="-317500" algn="l" rtl="0">
              <a:lnSpc>
                <a:spcPct val="115000"/>
              </a:lnSpc>
              <a:spcBef>
                <a:spcPts val="0"/>
              </a:spcBef>
              <a:spcAft>
                <a:spcPts val="0"/>
              </a:spcAft>
              <a:buSzPts val="1400"/>
              <a:buFont typeface="Montserrat"/>
              <a:buChar char="○"/>
            </a:pPr>
            <a:r>
              <a:rPr lang="es" sz="1400">
                <a:latin typeface="Montserrat"/>
                <a:ea typeface="Montserrat"/>
                <a:cs typeface="Montserrat"/>
                <a:sym typeface="Montserrat"/>
              </a:rPr>
              <a:t>Operación de convolución</a:t>
            </a:r>
            <a:endParaRPr sz="1400">
              <a:latin typeface="Montserrat"/>
              <a:ea typeface="Montserrat"/>
              <a:cs typeface="Montserrat"/>
              <a:sym typeface="Montserrat"/>
            </a:endParaRPr>
          </a:p>
          <a:p>
            <a:pPr marL="914400" lvl="1" indent="-317500" algn="l" rtl="0">
              <a:lnSpc>
                <a:spcPct val="115000"/>
              </a:lnSpc>
              <a:spcBef>
                <a:spcPts val="0"/>
              </a:spcBef>
              <a:spcAft>
                <a:spcPts val="0"/>
              </a:spcAft>
              <a:buSzPts val="1400"/>
              <a:buFont typeface="Montserrat"/>
              <a:buChar char="○"/>
            </a:pPr>
            <a:r>
              <a:rPr lang="es" sz="1400">
                <a:latin typeface="Montserrat"/>
                <a:ea typeface="Montserrat"/>
                <a:cs typeface="Montserrat"/>
                <a:sym typeface="Montserrat"/>
              </a:rPr>
              <a:t>Estructura e hiperparametros</a:t>
            </a:r>
            <a:endParaRPr sz="1400">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s" sz="1400">
                <a:latin typeface="Montserrat"/>
                <a:ea typeface="Montserrat"/>
                <a:cs typeface="Montserrat"/>
                <a:sym typeface="Montserrat"/>
              </a:rPr>
              <a:t>Implementación de capas</a:t>
            </a:r>
            <a:endParaRPr sz="14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7"/>
          <p:cNvSpPr txBox="1">
            <a:spLocks noGrp="1"/>
          </p:cNvSpPr>
          <p:nvPr>
            <p:ph type="title"/>
          </p:nvPr>
        </p:nvSpPr>
        <p:spPr>
          <a:xfrm>
            <a:off x="727650" y="59487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Clasificación (Image Classification)</a:t>
            </a:r>
            <a:endParaRPr>
              <a:latin typeface="Montserrat"/>
              <a:ea typeface="Montserrat"/>
              <a:cs typeface="Montserrat"/>
              <a:sym typeface="Montserrat"/>
            </a:endParaRPr>
          </a:p>
        </p:txBody>
      </p:sp>
      <p:sp>
        <p:nvSpPr>
          <p:cNvPr id="122" name="Google Shape;122;p7"/>
          <p:cNvSpPr txBox="1">
            <a:spLocks noGrp="1"/>
          </p:cNvSpPr>
          <p:nvPr>
            <p:ph type="body" idx="1"/>
          </p:nvPr>
        </p:nvSpPr>
        <p:spPr>
          <a:xfrm>
            <a:off x="467225" y="1286550"/>
            <a:ext cx="8347500" cy="99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s" sz="1200">
                <a:latin typeface="Montserrat"/>
                <a:ea typeface="Montserrat"/>
                <a:cs typeface="Montserrat"/>
                <a:sym typeface="Montserrat"/>
              </a:rPr>
              <a:t>En este tipo de problemas se trata de asociar una imagen dada a una o varias clases de un conjunto predefinido de las mismas. La salida del modelo será entonces, la clase predicha.</a:t>
            </a:r>
            <a:endParaRPr sz="1200">
              <a:latin typeface="Montserrat"/>
              <a:ea typeface="Montserrat"/>
              <a:cs typeface="Montserrat"/>
              <a:sym typeface="Montserrat"/>
            </a:endParaRPr>
          </a:p>
        </p:txBody>
      </p:sp>
      <p:grpSp>
        <p:nvGrpSpPr>
          <p:cNvPr id="123" name="Google Shape;123;p7"/>
          <p:cNvGrpSpPr/>
          <p:nvPr/>
        </p:nvGrpSpPr>
        <p:grpSpPr>
          <a:xfrm>
            <a:off x="660788" y="1934545"/>
            <a:ext cx="7822424" cy="2453955"/>
            <a:chOff x="467226" y="2211870"/>
            <a:chExt cx="7822424" cy="2453955"/>
          </a:xfrm>
        </p:grpSpPr>
        <p:pic>
          <p:nvPicPr>
            <p:cNvPr id="124" name="Google Shape;124;p7"/>
            <p:cNvPicPr preferRelativeResize="0"/>
            <p:nvPr/>
          </p:nvPicPr>
          <p:blipFill rotWithShape="1">
            <a:blip r:embed="rId3">
              <a:alphaModFix/>
            </a:blip>
            <a:srcRect/>
            <a:stretch/>
          </p:blipFill>
          <p:spPr>
            <a:xfrm flipH="1">
              <a:off x="467226" y="3467800"/>
              <a:ext cx="1198025" cy="1198025"/>
            </a:xfrm>
            <a:prstGeom prst="rect">
              <a:avLst/>
            </a:prstGeom>
            <a:noFill/>
            <a:ln>
              <a:noFill/>
            </a:ln>
          </p:spPr>
        </p:pic>
        <p:pic>
          <p:nvPicPr>
            <p:cNvPr id="125" name="Google Shape;125;p7"/>
            <p:cNvPicPr preferRelativeResize="0"/>
            <p:nvPr/>
          </p:nvPicPr>
          <p:blipFill rotWithShape="1">
            <a:blip r:embed="rId4">
              <a:alphaModFix/>
            </a:blip>
            <a:srcRect/>
            <a:stretch/>
          </p:blipFill>
          <p:spPr>
            <a:xfrm>
              <a:off x="647825" y="2211875"/>
              <a:ext cx="836824" cy="1198025"/>
            </a:xfrm>
            <a:prstGeom prst="rect">
              <a:avLst/>
            </a:prstGeom>
            <a:noFill/>
            <a:ln>
              <a:noFill/>
            </a:ln>
          </p:spPr>
        </p:pic>
        <p:pic>
          <p:nvPicPr>
            <p:cNvPr id="126" name="Google Shape;126;p7"/>
            <p:cNvPicPr preferRelativeResize="0"/>
            <p:nvPr/>
          </p:nvPicPr>
          <p:blipFill rotWithShape="1">
            <a:blip r:embed="rId5">
              <a:alphaModFix/>
            </a:blip>
            <a:srcRect/>
            <a:stretch/>
          </p:blipFill>
          <p:spPr>
            <a:xfrm>
              <a:off x="2054575" y="2211870"/>
              <a:ext cx="4885051" cy="2362800"/>
            </a:xfrm>
            <a:prstGeom prst="rect">
              <a:avLst/>
            </a:prstGeom>
            <a:noFill/>
            <a:ln>
              <a:noFill/>
            </a:ln>
          </p:spPr>
        </p:pic>
        <p:cxnSp>
          <p:nvCxnSpPr>
            <p:cNvPr id="127" name="Google Shape;127;p7"/>
            <p:cNvCxnSpPr/>
            <p:nvPr/>
          </p:nvCxnSpPr>
          <p:spPr>
            <a:xfrm>
              <a:off x="1651375" y="3001170"/>
              <a:ext cx="405300" cy="154500"/>
            </a:xfrm>
            <a:prstGeom prst="straightConnector1">
              <a:avLst/>
            </a:prstGeom>
            <a:noFill/>
            <a:ln w="9525" cap="flat" cmpd="sng">
              <a:solidFill>
                <a:schemeClr val="dk2"/>
              </a:solidFill>
              <a:prstDash val="solid"/>
              <a:round/>
              <a:headEnd type="none" w="sm" len="sm"/>
              <a:tailEnd type="triangle" w="med" len="med"/>
            </a:ln>
          </p:spPr>
        </p:cxnSp>
        <p:cxnSp>
          <p:nvCxnSpPr>
            <p:cNvPr id="128" name="Google Shape;128;p7"/>
            <p:cNvCxnSpPr/>
            <p:nvPr/>
          </p:nvCxnSpPr>
          <p:spPr>
            <a:xfrm>
              <a:off x="6856925" y="3268325"/>
              <a:ext cx="569400" cy="0"/>
            </a:xfrm>
            <a:prstGeom prst="straightConnector1">
              <a:avLst/>
            </a:prstGeom>
            <a:noFill/>
            <a:ln w="9525" cap="flat" cmpd="sng">
              <a:solidFill>
                <a:schemeClr val="dk2"/>
              </a:solidFill>
              <a:prstDash val="solid"/>
              <a:round/>
              <a:headEnd type="none" w="sm" len="sm"/>
              <a:tailEnd type="triangle" w="med" len="med"/>
            </a:ln>
          </p:spPr>
        </p:cxnSp>
        <p:sp>
          <p:nvSpPr>
            <p:cNvPr id="129" name="Google Shape;129;p7"/>
            <p:cNvSpPr txBox="1"/>
            <p:nvPr/>
          </p:nvSpPr>
          <p:spPr>
            <a:xfrm>
              <a:off x="7569950" y="3155675"/>
              <a:ext cx="719700" cy="225300"/>
            </a:xfrm>
            <a:prstGeom prst="rect">
              <a:avLst/>
            </a:prstGeom>
            <a:noFill/>
            <a:ln>
              <a:noFill/>
            </a:ln>
          </p:spPr>
          <p:txBody>
            <a:bodyPr spcFirstLastPara="1" wrap="square" lIns="91425" tIns="0"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Lato"/>
                  <a:ea typeface="Lato"/>
                  <a:cs typeface="Lato"/>
                  <a:sym typeface="Lato"/>
                </a:rPr>
                <a:t>pájaro</a:t>
              </a:r>
              <a:endParaRPr sz="1400" b="0" i="0" u="none" strike="noStrike" cap="none">
                <a:solidFill>
                  <a:srgbClr val="000000"/>
                </a:solidFill>
                <a:latin typeface="Lato"/>
                <a:ea typeface="Lato"/>
                <a:cs typeface="Lato"/>
                <a:sym typeface="Lato"/>
              </a:endParaRPr>
            </a:p>
          </p:txBody>
        </p:sp>
      </p:grpSp>
      <p:sp>
        <p:nvSpPr>
          <p:cNvPr id="130" name="Google Shape;130;p7"/>
          <p:cNvSpPr txBox="1">
            <a:spLocks noGrp="1"/>
          </p:cNvSpPr>
          <p:nvPr>
            <p:ph type="body" idx="1"/>
          </p:nvPr>
        </p:nvSpPr>
        <p:spPr>
          <a:xfrm>
            <a:off x="595000" y="4388500"/>
            <a:ext cx="8193300" cy="35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s">
                <a:latin typeface="Montserrat"/>
                <a:ea typeface="Montserrat"/>
                <a:cs typeface="Montserrat"/>
                <a:sym typeface="Montserrat"/>
              </a:rPr>
              <a:t>Datasets clásicos: </a:t>
            </a:r>
            <a:r>
              <a:rPr lang="es" u="sng">
                <a:solidFill>
                  <a:schemeClr val="hlink"/>
                </a:solidFill>
                <a:latin typeface="Montserrat"/>
                <a:ea typeface="Montserrat"/>
                <a:cs typeface="Montserrat"/>
                <a:sym typeface="Montserrat"/>
                <a:hlinkClick r:id="rId6"/>
              </a:rPr>
              <a:t>MNIST</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7"/>
              </a:rPr>
              <a:t>Fashion-M NIST</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8"/>
              </a:rPr>
              <a:t>CIFAR-10</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9"/>
              </a:rPr>
              <a:t>ImageNet</a:t>
            </a:r>
            <a:r>
              <a:rPr lang="es">
                <a:latin typeface="Montserrat"/>
                <a:ea typeface="Montserrat"/>
                <a:cs typeface="Montserrat"/>
                <a:sym typeface="Montserrat"/>
              </a:rPr>
              <a:t>, </a:t>
            </a:r>
            <a:r>
              <a:rPr lang="es" u="sng">
                <a:solidFill>
                  <a:schemeClr val="hlink"/>
                </a:solidFill>
                <a:latin typeface="Montserrat"/>
                <a:ea typeface="Montserrat"/>
                <a:cs typeface="Montserrat"/>
                <a:sym typeface="Montserrat"/>
                <a:hlinkClick r:id="rId10"/>
              </a:rPr>
              <a:t>Open Images</a:t>
            </a:r>
            <a:r>
              <a:rPr lang="es">
                <a:latin typeface="Montserrat"/>
                <a:ea typeface="Montserrat"/>
                <a:cs typeface="Montserrat"/>
                <a:sym typeface="Montserrat"/>
              </a:rPr>
              <a:t>, etc.</a:t>
            </a:r>
            <a:endParaRPr>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8"/>
          <p:cNvSpPr txBox="1">
            <a:spLocks noGrp="1"/>
          </p:cNvSpPr>
          <p:nvPr>
            <p:ph type="title"/>
          </p:nvPr>
        </p:nvSpPr>
        <p:spPr>
          <a:xfrm>
            <a:off x="442375" y="604550"/>
            <a:ext cx="79740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Localización de objetos (Object localization)</a:t>
            </a:r>
            <a:endParaRPr>
              <a:latin typeface="Montserrat"/>
              <a:ea typeface="Montserrat"/>
              <a:cs typeface="Montserrat"/>
              <a:sym typeface="Montserrat"/>
            </a:endParaRPr>
          </a:p>
        </p:txBody>
      </p:sp>
      <p:sp>
        <p:nvSpPr>
          <p:cNvPr id="136" name="Google Shape;136;p8"/>
          <p:cNvSpPr txBox="1">
            <a:spLocks noGrp="1"/>
          </p:cNvSpPr>
          <p:nvPr>
            <p:ph type="body" idx="1"/>
          </p:nvPr>
        </p:nvSpPr>
        <p:spPr>
          <a:xfrm>
            <a:off x="442375" y="1212600"/>
            <a:ext cx="8378700" cy="775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s" sz="1200">
                <a:latin typeface="Montserrat"/>
                <a:ea typeface="Montserrat"/>
                <a:cs typeface="Montserrat"/>
                <a:sym typeface="Montserrat"/>
              </a:rPr>
              <a:t>En este caso, el objetivo es encontrar la posición en la que se encuentra un objeto de interés, pudiendo haber más de uno de ellos a la vez en la misma imagen. La salida son las “bounding boxes” o recuadros asociados a cada objeto encontrado en la imágen.</a:t>
            </a:r>
            <a:endParaRPr sz="1200">
              <a:latin typeface="Montserrat"/>
              <a:ea typeface="Montserrat"/>
              <a:cs typeface="Montserrat"/>
              <a:sym typeface="Montserrat"/>
            </a:endParaRPr>
          </a:p>
        </p:txBody>
      </p:sp>
      <p:pic>
        <p:nvPicPr>
          <p:cNvPr id="137" name="Google Shape;137;p8"/>
          <p:cNvPicPr preferRelativeResize="0"/>
          <p:nvPr/>
        </p:nvPicPr>
        <p:blipFill rotWithShape="1">
          <a:blip r:embed="rId3">
            <a:alphaModFix/>
          </a:blip>
          <a:srcRect/>
          <a:stretch/>
        </p:blipFill>
        <p:spPr>
          <a:xfrm>
            <a:off x="930250" y="2206400"/>
            <a:ext cx="3335100" cy="2263125"/>
          </a:xfrm>
          <a:prstGeom prst="rect">
            <a:avLst/>
          </a:prstGeom>
          <a:noFill/>
          <a:ln>
            <a:noFill/>
          </a:ln>
        </p:spPr>
      </p:pic>
      <p:pic>
        <p:nvPicPr>
          <p:cNvPr id="138" name="Google Shape;138;p8"/>
          <p:cNvPicPr preferRelativeResize="0"/>
          <p:nvPr/>
        </p:nvPicPr>
        <p:blipFill rotWithShape="1">
          <a:blip r:embed="rId4">
            <a:alphaModFix/>
          </a:blip>
          <a:srcRect/>
          <a:stretch/>
        </p:blipFill>
        <p:spPr>
          <a:xfrm>
            <a:off x="4998425" y="2189537"/>
            <a:ext cx="3059295" cy="2296851"/>
          </a:xfrm>
          <a:prstGeom prst="rect">
            <a:avLst/>
          </a:prstGeom>
          <a:noFill/>
          <a:ln>
            <a:noFill/>
          </a:ln>
        </p:spPr>
      </p:pic>
      <p:sp>
        <p:nvSpPr>
          <p:cNvPr id="139" name="Google Shape;139;p8"/>
          <p:cNvSpPr txBox="1">
            <a:spLocks noGrp="1"/>
          </p:cNvSpPr>
          <p:nvPr>
            <p:ph type="body" idx="1"/>
          </p:nvPr>
        </p:nvSpPr>
        <p:spPr>
          <a:xfrm>
            <a:off x="632950" y="4520700"/>
            <a:ext cx="7688700" cy="45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s">
                <a:latin typeface="Montserrat"/>
                <a:ea typeface="Montserrat"/>
                <a:cs typeface="Montserrat"/>
                <a:sym typeface="Montserrat"/>
              </a:rPr>
              <a:t>Dataset: Imagenet, Open Images, </a:t>
            </a:r>
            <a:endParaRPr>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9"/>
          <p:cNvSpPr txBox="1">
            <a:spLocks noGrp="1"/>
          </p:cNvSpPr>
          <p:nvPr>
            <p:ph type="title"/>
          </p:nvPr>
        </p:nvSpPr>
        <p:spPr>
          <a:xfrm>
            <a:off x="727650" y="5852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a:latin typeface="Montserrat"/>
                <a:ea typeface="Montserrat"/>
                <a:cs typeface="Montserrat"/>
                <a:sym typeface="Montserrat"/>
              </a:rPr>
              <a:t>Detección de objetos (Object detection)</a:t>
            </a:r>
            <a:endParaRPr>
              <a:latin typeface="Montserrat"/>
              <a:ea typeface="Montserrat"/>
              <a:cs typeface="Montserrat"/>
              <a:sym typeface="Montserrat"/>
            </a:endParaRPr>
          </a:p>
        </p:txBody>
      </p:sp>
      <p:sp>
        <p:nvSpPr>
          <p:cNvPr id="145" name="Google Shape;145;p9"/>
          <p:cNvSpPr txBox="1">
            <a:spLocks noGrp="1"/>
          </p:cNvSpPr>
          <p:nvPr>
            <p:ph type="body" idx="1"/>
          </p:nvPr>
        </p:nvSpPr>
        <p:spPr>
          <a:xfrm>
            <a:off x="216950" y="4730725"/>
            <a:ext cx="7688700" cy="44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s" sz="1200">
                <a:latin typeface="Montserrat"/>
                <a:ea typeface="Montserrat"/>
                <a:cs typeface="Montserrat"/>
                <a:sym typeface="Montserrat"/>
              </a:rPr>
              <a:t>Datasets: </a:t>
            </a:r>
            <a:r>
              <a:rPr lang="es" sz="1200" u="sng">
                <a:solidFill>
                  <a:schemeClr val="hlink"/>
                </a:solidFill>
                <a:latin typeface="Montserrat"/>
                <a:ea typeface="Montserrat"/>
                <a:cs typeface="Montserrat"/>
                <a:sym typeface="Montserrat"/>
                <a:hlinkClick r:id="rId3"/>
              </a:rPr>
              <a:t>COCO</a:t>
            </a:r>
            <a:r>
              <a:rPr lang="es" sz="1200">
                <a:latin typeface="Montserrat"/>
                <a:ea typeface="Montserrat"/>
                <a:cs typeface="Montserrat"/>
                <a:sym typeface="Montserrat"/>
              </a:rPr>
              <a:t>, </a:t>
            </a:r>
            <a:r>
              <a:rPr lang="es" sz="1200" u="sng">
                <a:solidFill>
                  <a:schemeClr val="hlink"/>
                </a:solidFill>
                <a:latin typeface="Montserrat"/>
                <a:ea typeface="Montserrat"/>
                <a:cs typeface="Montserrat"/>
                <a:sym typeface="Montserrat"/>
                <a:hlinkClick r:id="rId4"/>
              </a:rPr>
              <a:t>Pascal VOC</a:t>
            </a:r>
            <a:r>
              <a:rPr lang="es" sz="1200">
                <a:latin typeface="Montserrat"/>
                <a:ea typeface="Montserrat"/>
                <a:cs typeface="Montserrat"/>
                <a:sym typeface="Montserrat"/>
              </a:rPr>
              <a:t>, Imagenet, Open Images, etc</a:t>
            </a:r>
            <a:endParaRPr sz="1200" b="1">
              <a:latin typeface="Montserrat"/>
              <a:ea typeface="Montserrat"/>
              <a:cs typeface="Montserrat"/>
              <a:sym typeface="Montserrat"/>
            </a:endParaRPr>
          </a:p>
          <a:p>
            <a:pPr marL="457200" lvl="0" indent="0" algn="l" rtl="0">
              <a:lnSpc>
                <a:spcPct val="115000"/>
              </a:lnSpc>
              <a:spcBef>
                <a:spcPts val="1600"/>
              </a:spcBef>
              <a:spcAft>
                <a:spcPts val="1600"/>
              </a:spcAft>
              <a:buSzPts val="1300"/>
              <a:buNone/>
            </a:pPr>
            <a:endParaRPr sz="1200">
              <a:solidFill>
                <a:srgbClr val="212529"/>
              </a:solidFill>
              <a:highlight>
                <a:srgbClr val="FFFFFF"/>
              </a:highlight>
              <a:latin typeface="Nunito"/>
              <a:ea typeface="Nunito"/>
              <a:cs typeface="Nunito"/>
              <a:sym typeface="Nunito"/>
            </a:endParaRPr>
          </a:p>
        </p:txBody>
      </p:sp>
      <p:sp>
        <p:nvSpPr>
          <p:cNvPr id="146" name="Google Shape;146;p9"/>
          <p:cNvSpPr txBox="1"/>
          <p:nvPr/>
        </p:nvSpPr>
        <p:spPr>
          <a:xfrm>
            <a:off x="410375" y="1200875"/>
            <a:ext cx="8609100" cy="794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es" sz="1200" b="0" i="0" u="none" strike="noStrike" cap="none">
                <a:solidFill>
                  <a:schemeClr val="accent1"/>
                </a:solidFill>
                <a:latin typeface="Montserrat"/>
                <a:ea typeface="Montserrat"/>
                <a:cs typeface="Montserrat"/>
                <a:sym typeface="Montserrat"/>
              </a:rPr>
              <a:t>Es una combinación de las dos anteriores. Existen métodos de dos etapas (R-CNN, Fast R-CNN, Faster R-CNN), que tienen mejor precisión, y métodos de una etapa (YOLO, SSD, RetinaNet) que tienen mejor velocidad de inferencia.</a:t>
            </a:r>
            <a:endParaRPr sz="1400" b="0" i="0" u="none" strike="noStrike" cap="none">
              <a:solidFill>
                <a:srgbClr val="000000"/>
              </a:solidFill>
              <a:latin typeface="Lato"/>
              <a:ea typeface="Lato"/>
              <a:cs typeface="Lato"/>
              <a:sym typeface="Lato"/>
            </a:endParaRPr>
          </a:p>
        </p:txBody>
      </p:sp>
      <p:pic>
        <p:nvPicPr>
          <p:cNvPr id="147" name="Google Shape;147;p9"/>
          <p:cNvPicPr preferRelativeResize="0"/>
          <p:nvPr/>
        </p:nvPicPr>
        <p:blipFill rotWithShape="1">
          <a:blip r:embed="rId5">
            <a:alphaModFix/>
          </a:blip>
          <a:srcRect/>
          <a:stretch/>
        </p:blipFill>
        <p:spPr>
          <a:xfrm>
            <a:off x="2003076" y="1932750"/>
            <a:ext cx="5423699" cy="2643750"/>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2806</Words>
  <Application>Microsoft Office PowerPoint</Application>
  <PresentationFormat>Presentación en pantalla (16:9)</PresentationFormat>
  <Paragraphs>1290</Paragraphs>
  <Slides>51</Slides>
  <Notes>51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51</vt:i4>
      </vt:variant>
    </vt:vector>
  </HeadingPairs>
  <TitlesOfParts>
    <vt:vector size="59" baseType="lpstr">
      <vt:lpstr>Lato</vt:lpstr>
      <vt:lpstr>Cambria</vt:lpstr>
      <vt:lpstr>Montserrat</vt:lpstr>
      <vt:lpstr>Nunito</vt:lpstr>
      <vt:lpstr>Raleway</vt:lpstr>
      <vt:lpstr>Cambria Math</vt:lpstr>
      <vt:lpstr>Arial</vt:lpstr>
      <vt:lpstr>Streamline</vt:lpstr>
      <vt:lpstr>Presentación de PowerPoint</vt:lpstr>
      <vt:lpstr>Presentación de PowerPoint</vt:lpstr>
      <vt:lpstr>Presentación de PowerPoint</vt:lpstr>
      <vt:lpstr>Herramientas</vt:lpstr>
      <vt:lpstr>Presentación de PowerPoint</vt:lpstr>
      <vt:lpstr>Primera clase </vt:lpstr>
      <vt:lpstr>Clasificación (Image Classification)</vt:lpstr>
      <vt:lpstr>Localización de objetos (Object localization)</vt:lpstr>
      <vt:lpstr>Detección de objetos (Object detection)</vt:lpstr>
      <vt:lpstr>Segmentación Semántica (Semantic Segmentation)</vt:lpstr>
      <vt:lpstr>Segmentación de Instancias (Instance Segmentation)</vt:lpstr>
      <vt:lpstr>Otras…</vt:lpstr>
      <vt:lpstr>Algunos desafíos:</vt:lpstr>
      <vt:lpstr>Algunos desafíos:</vt:lpstr>
      <vt:lpstr>Algunos desafíos:</vt:lpstr>
      <vt:lpstr>Solución: Redes Convolucionales</vt:lpstr>
      <vt:lpstr>Ejemplo de convolución</vt:lpstr>
      <vt:lpstr>Ejemplo: detección de bordes verticales </vt:lpstr>
      <vt:lpstr>Ejemplo: detección de bordes verticales</vt:lpstr>
      <vt:lpstr>Ejemplo: detección de bordes horizontales</vt:lpstr>
      <vt:lpstr>Aprender de los datos: Capa Convolucional</vt:lpstr>
      <vt:lpstr>Aprender de los datos: Capa Convolucional</vt:lpstr>
      <vt:lpstr>Aprender de los datos: Capa Convolucional</vt:lpstr>
      <vt:lpstr>Filtros convolucionales</vt:lpstr>
      <vt:lpstr>Zero-Padding (completar con ceros)</vt:lpstr>
      <vt:lpstr>Zero-Padding</vt:lpstr>
      <vt:lpstr>Stride</vt:lpstr>
      <vt:lpstr>Stride</vt:lpstr>
      <vt:lpstr>Stride</vt:lpstr>
      <vt:lpstr>Stride</vt:lpstr>
      <vt:lpstr>Volumen de entrada y salida</vt:lpstr>
      <vt:lpstr>Volumen de entrada y salida</vt:lpstr>
      <vt:lpstr>Resumen dimensiones</vt:lpstr>
      <vt:lpstr>Capa Pooling</vt:lpstr>
      <vt:lpstr>Capa Pooling</vt:lpstr>
      <vt:lpstr>Capa Convolucional: Backpropagation</vt:lpstr>
      <vt:lpstr>Capa Convolucional: Backpropagation</vt:lpstr>
      <vt:lpstr>Capa Convolucional: Backpropagation</vt:lpstr>
      <vt:lpstr>Capa Convolucional: Backpropagation</vt:lpstr>
      <vt:lpstr>Capa Convolucional: Backpropagation</vt:lpstr>
      <vt:lpstr>Capa Convolucional: Backpropagation</vt:lpstr>
      <vt:lpstr>Capa Convolucional: Backpropagation</vt:lpstr>
      <vt:lpstr>Capa Convolucional: Backpropagation</vt:lpstr>
      <vt:lpstr>Capa Convolucional: Backpropagation</vt:lpstr>
      <vt:lpstr>Capa Convolucional: Backpropagation</vt:lpstr>
      <vt:lpstr>Capa Convolucional: Backpropagation</vt:lpstr>
      <vt:lpstr>Capa Convolucional: Backpropagation</vt:lpstr>
      <vt:lpstr>Capa Convolucional: Backpropagation</vt:lpstr>
      <vt:lpstr>Capa Pooling: Backpropagation</vt:lpstr>
      <vt:lpstr>Ejemplo práctico </vt:lpstr>
      <vt:lpstr>Ejercicio: completar la tabla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Juani</cp:lastModifiedBy>
  <cp:revision>1</cp:revision>
  <dcterms:modified xsi:type="dcterms:W3CDTF">2021-10-30T12:06:03Z</dcterms:modified>
</cp:coreProperties>
</file>